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Lustria"/>
      <p:regular r:id="rId30"/>
    </p:embeddedFont>
    <p:embeddedFont>
      <p:font typeface="Sorts Mill Goudy"/>
      <p:regular r:id="rId31"/>
      <p: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3" roundtripDataSignature="AMtx7mgsBbNhxi28CutcbJRldr/+58L/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rtsMillGoudy-regular.fntdata"/><Relationship Id="rId30" Type="http://schemas.openxmlformats.org/officeDocument/2006/relationships/font" Target="fonts/Lustria-regular.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SortsMillGoudy-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ncbi.nlm.nih.gov/pmc/articles/PMC6210685/"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pubmed.ncbi.nlm.nih.gov/34835929/" TargetMode="Externa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hyperlink" Target="https://www.alzinfo.org/articles/senile-dementia/" TargetMode="External"/><Relationship Id="rId5" Type="http://schemas.openxmlformats.org/officeDocument/2006/relationships/hyperlink" Target="https://www.nia.nih.gov/health/infographics/understanding-different-types-dementia" TargetMode="External"/><Relationship Id="rId6" Type="http://schemas.openxmlformats.org/officeDocument/2006/relationships/hyperlink" Target="https://www.ncbi.nlm.nih.gov/pmc/articles/PMC6210685/" TargetMode="External"/><Relationship Id="rId7" Type="http://schemas.openxmlformats.org/officeDocument/2006/relationships/hyperlink" Target="https://pubmed.ncbi.nlm.nih.gov/34835929/" TargetMode="External"/><Relationship Id="rId8" Type="http://schemas.openxmlformats.org/officeDocument/2006/relationships/hyperlink" Target="https://www.ncbi.nlm.nih.gov/pmc/articles/PMC585272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8697"/>
            <a:ext cx="12192000" cy="68580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89" name="Google Shape;89;p1"/>
          <p:cNvSpPr/>
          <p:nvPr/>
        </p:nvSpPr>
        <p:spPr>
          <a:xfrm flipH="1" rot="5400000">
            <a:off x="-1417539" y="1417538"/>
            <a:ext cx="6875819" cy="4040745"/>
          </a:xfrm>
          <a:prstGeom prst="rect">
            <a:avLst/>
          </a:prstGeom>
          <a:gradFill>
            <a:gsLst>
              <a:gs pos="0">
                <a:srgbClr val="000000"/>
              </a:gs>
              <a:gs pos="100000">
                <a:srgbClr val="2F5597"/>
              </a:gs>
            </a:gsLst>
            <a:lin ang="18600000" scaled="0"/>
          </a:gradFill>
          <a:ln>
            <a:noFill/>
          </a:ln>
        </p:spPr>
        <p:txBody>
          <a:bodyPr anchorCtr="0" anchor="ctr" bIns="45700" lIns="45700" spcFirstLastPara="1" rIns="45700"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0" name="Google Shape;90;p1"/>
          <p:cNvSpPr/>
          <p:nvPr/>
        </p:nvSpPr>
        <p:spPr>
          <a:xfrm rot="-5400000">
            <a:off x="-158496" y="2660472"/>
            <a:ext cx="4355595" cy="4038605"/>
          </a:xfrm>
          <a:prstGeom prst="rect">
            <a:avLst/>
          </a:prstGeom>
          <a:gradFill>
            <a:gsLst>
              <a:gs pos="0">
                <a:srgbClr val="4472C4">
                  <a:alpha val="49411"/>
                </a:srgbClr>
              </a:gs>
              <a:gs pos="100000">
                <a:srgbClr val="203864">
                  <a:alpha val="0"/>
                </a:srgbClr>
              </a:gs>
            </a:gsLst>
            <a:lin ang="11400000" scaled="0"/>
          </a:gradFill>
          <a:ln>
            <a:noFill/>
          </a:ln>
        </p:spPr>
        <p:txBody>
          <a:bodyPr anchorCtr="0" anchor="ctr" bIns="45700" lIns="45700" spcFirstLastPara="1" rIns="45700"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1" name="Google Shape;91;p1"/>
          <p:cNvSpPr/>
          <p:nvPr/>
        </p:nvSpPr>
        <p:spPr>
          <a:xfrm flipH="1" rot="-5400000">
            <a:off x="-1180883" y="1638085"/>
            <a:ext cx="6857574" cy="3581402"/>
          </a:xfrm>
          <a:prstGeom prst="rect">
            <a:avLst/>
          </a:prstGeom>
          <a:gradFill>
            <a:gsLst>
              <a:gs pos="0">
                <a:srgbClr val="000000">
                  <a:alpha val="58431"/>
                </a:srgbClr>
              </a:gs>
              <a:gs pos="69000">
                <a:srgbClr val="4472C4">
                  <a:alpha val="0"/>
                </a:srgbClr>
              </a:gs>
              <a:gs pos="100000">
                <a:srgbClr val="4472C4">
                  <a:alpha val="0"/>
                </a:srgbClr>
              </a:gs>
            </a:gsLst>
            <a:lin ang="13200000" scaled="0"/>
          </a:gradFill>
          <a:ln>
            <a:noFill/>
          </a:ln>
        </p:spPr>
        <p:txBody>
          <a:bodyPr anchorCtr="0" anchor="ctr" bIns="45700" lIns="45700" spcFirstLastPara="1" rIns="45700"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2" name="Google Shape;92;p1"/>
          <p:cNvSpPr/>
          <p:nvPr/>
        </p:nvSpPr>
        <p:spPr>
          <a:xfrm rot="6097846">
            <a:off x="-384850" y="1189807"/>
            <a:ext cx="4808303" cy="4088667"/>
          </a:xfrm>
          <a:custGeom>
            <a:rect b="b" l="l" r="r" t="t"/>
            <a:pathLst>
              <a:path extrusionOk="0" h="21600" w="21600">
                <a:moveTo>
                  <a:pt x="219" y="15261"/>
                </a:moveTo>
                <a:cubicBezTo>
                  <a:pt x="76" y="14434"/>
                  <a:pt x="0" y="13578"/>
                  <a:pt x="0" y="12701"/>
                </a:cubicBezTo>
                <a:cubicBezTo>
                  <a:pt x="0" y="5686"/>
                  <a:pt x="4835" y="0"/>
                  <a:pt x="10800" y="0"/>
                </a:cubicBezTo>
                <a:cubicBezTo>
                  <a:pt x="16765" y="0"/>
                  <a:pt x="21600" y="5686"/>
                  <a:pt x="21600" y="12701"/>
                </a:cubicBezTo>
                <a:cubicBezTo>
                  <a:pt x="21600" y="14016"/>
                  <a:pt x="21430" y="15285"/>
                  <a:pt x="21114" y="16478"/>
                </a:cubicBezTo>
                <a:lnTo>
                  <a:pt x="20858" y="17302"/>
                </a:lnTo>
                <a:lnTo>
                  <a:pt x="3100" y="21600"/>
                </a:lnTo>
                <a:lnTo>
                  <a:pt x="2466" y="20780"/>
                </a:lnTo>
                <a:cubicBezTo>
                  <a:pt x="1366" y="19212"/>
                  <a:pt x="579" y="17328"/>
                  <a:pt x="219" y="15261"/>
                </a:cubicBezTo>
                <a:close/>
              </a:path>
            </a:pathLst>
          </a:custGeom>
          <a:gradFill>
            <a:gsLst>
              <a:gs pos="0">
                <a:srgbClr val="8FAADC">
                  <a:alpha val="0"/>
                </a:srgbClr>
              </a:gs>
              <a:gs pos="39000">
                <a:srgbClr val="8FAADC">
                  <a:alpha val="0"/>
                </a:srgbClr>
              </a:gs>
              <a:gs pos="100000">
                <a:srgbClr val="2F5597">
                  <a:alpha val="25490"/>
                </a:srgbClr>
              </a:gs>
            </a:gsLst>
            <a:lin ang="18600000" scaled="0"/>
          </a:gradFill>
          <a:ln>
            <a:noFill/>
          </a:ln>
        </p:spPr>
        <p:txBody>
          <a:bodyPr anchorCtr="0" anchor="ctr" bIns="45700" lIns="45700" spcFirstLastPara="1" rIns="45700"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txBox="1"/>
          <p:nvPr>
            <p:ph type="title"/>
          </p:nvPr>
        </p:nvSpPr>
        <p:spPr>
          <a:xfrm>
            <a:off x="330019" y="856926"/>
            <a:ext cx="3378563" cy="3071907"/>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78282"/>
              <a:buFont typeface="Calibri"/>
              <a:buNone/>
            </a:pPr>
            <a:br>
              <a:rPr lang="en-US">
                <a:latin typeface="Calibri"/>
                <a:ea typeface="Calibri"/>
                <a:cs typeface="Calibri"/>
                <a:sym typeface="Calibri"/>
              </a:rPr>
            </a:br>
            <a:br>
              <a:rPr lang="en-US">
                <a:latin typeface="Calibri"/>
                <a:ea typeface="Calibri"/>
                <a:cs typeface="Calibri"/>
                <a:sym typeface="Calibri"/>
              </a:rPr>
            </a:br>
            <a:br>
              <a:rPr lang="en-US">
                <a:latin typeface="Calibri"/>
                <a:ea typeface="Calibri"/>
                <a:cs typeface="Calibri"/>
                <a:sym typeface="Calibri"/>
              </a:rPr>
            </a:br>
            <a:r>
              <a:rPr b="1" lang="en-US">
                <a:solidFill>
                  <a:schemeClr val="lt1"/>
                </a:solidFill>
                <a:latin typeface="Calibri"/>
                <a:ea typeface="Calibri"/>
                <a:cs typeface="Calibri"/>
                <a:sym typeface="Calibri"/>
              </a:rPr>
              <a:t>We will get started shortly.</a:t>
            </a:r>
            <a:endParaRPr>
              <a:solidFill>
                <a:schemeClr val="lt1"/>
              </a:solidFill>
            </a:endParaRPr>
          </a:p>
        </p:txBody>
      </p:sp>
      <p:pic>
        <p:nvPicPr>
          <p:cNvPr descr="Picture 4" id="94" name="Google Shape;94;p1"/>
          <p:cNvPicPr preferRelativeResize="0"/>
          <p:nvPr/>
        </p:nvPicPr>
        <p:blipFill rotWithShape="1">
          <a:blip r:embed="rId3">
            <a:alphaModFix/>
          </a:blip>
          <a:srcRect b="0" l="0" r="0" t="0"/>
          <a:stretch/>
        </p:blipFill>
        <p:spPr>
          <a:xfrm>
            <a:off x="5168319" y="467208"/>
            <a:ext cx="5893966" cy="5923585"/>
          </a:xfrm>
          <a:prstGeom prst="rect">
            <a:avLst/>
          </a:prstGeom>
          <a:noFill/>
          <a:ln>
            <a:noFill/>
          </a:ln>
        </p:spPr>
      </p:pic>
      <p:sp>
        <p:nvSpPr>
          <p:cNvPr id="95" name="Google Shape;95;p1"/>
          <p:cNvSpPr/>
          <p:nvPr/>
        </p:nvSpPr>
        <p:spPr>
          <a:xfrm flipH="1" rot="10800000">
            <a:off x="4038604" y="6400796"/>
            <a:ext cx="8153396" cy="483720"/>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txBox="1"/>
          <p:nvPr/>
        </p:nvSpPr>
        <p:spPr>
          <a:xfrm>
            <a:off x="4537033" y="6467349"/>
            <a:ext cx="722845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FEE599"/>
                </a:solidFill>
                <a:latin typeface="Times New Roman"/>
                <a:ea typeface="Times New Roman"/>
                <a:cs typeface="Times New Roman"/>
                <a:sym typeface="Times New Roman"/>
              </a:rPr>
              <a:t>International Science Nutrition Society – CURARE CAUSAM - ISNS 2023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0"/>
          <p:cNvSpPr txBox="1"/>
          <p:nvPr>
            <p:ph type="title"/>
          </p:nvPr>
        </p:nvSpPr>
        <p:spPr>
          <a:xfrm>
            <a:off x="1119591" y="344145"/>
            <a:ext cx="4976409" cy="6377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New Roman"/>
              <a:buNone/>
            </a:pPr>
            <a:r>
              <a:rPr lang="en-US">
                <a:latin typeface="Times New Roman"/>
                <a:ea typeface="Times New Roman"/>
                <a:cs typeface="Times New Roman"/>
                <a:sym typeface="Times New Roman"/>
              </a:rPr>
              <a:t>Dementia</a:t>
            </a:r>
            <a:r>
              <a:rPr lang="en-US" sz="3400">
                <a:latin typeface="Arial"/>
                <a:ea typeface="Arial"/>
                <a:cs typeface="Arial"/>
                <a:sym typeface="Arial"/>
              </a:rPr>
              <a:t> </a:t>
            </a:r>
            <a:endParaRPr/>
          </a:p>
        </p:txBody>
      </p:sp>
      <p:grpSp>
        <p:nvGrpSpPr>
          <p:cNvPr id="204" name="Google Shape;204;p10"/>
          <p:cNvGrpSpPr/>
          <p:nvPr/>
        </p:nvGrpSpPr>
        <p:grpSpPr>
          <a:xfrm>
            <a:off x="0" y="0"/>
            <a:ext cx="885825" cy="6858000"/>
            <a:chOff x="0" y="0"/>
            <a:chExt cx="885825" cy="6858000"/>
          </a:xfrm>
        </p:grpSpPr>
        <p:sp>
          <p:nvSpPr>
            <p:cNvPr id="205" name="Google Shape;205;p10"/>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206" name="Google Shape;206;p10"/>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7" name="Google Shape;207;p10"/>
          <p:cNvSpPr/>
          <p:nvPr/>
        </p:nvSpPr>
        <p:spPr>
          <a:xfrm>
            <a:off x="0" y="0"/>
            <a:ext cx="1050233" cy="6857572"/>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0"/>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09" name="Google Shape;209;p10"/>
          <p:cNvSpPr txBox="1"/>
          <p:nvPr/>
        </p:nvSpPr>
        <p:spPr>
          <a:xfrm>
            <a:off x="2773254" y="6418662"/>
            <a:ext cx="99930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descr="What's the difference between Alzheimer's and Dementia?" id="210" name="Google Shape;210;p10"/>
          <p:cNvPicPr preferRelativeResize="0"/>
          <p:nvPr/>
        </p:nvPicPr>
        <p:blipFill rotWithShape="1">
          <a:blip r:embed="rId3">
            <a:alphaModFix/>
          </a:blip>
          <a:srcRect b="0" l="0" r="0" t="0"/>
          <a:stretch/>
        </p:blipFill>
        <p:spPr>
          <a:xfrm>
            <a:off x="6096000" y="1114968"/>
            <a:ext cx="5735852" cy="4212771"/>
          </a:xfrm>
          <a:prstGeom prst="rect">
            <a:avLst/>
          </a:prstGeom>
          <a:noFill/>
          <a:ln>
            <a:noFill/>
          </a:ln>
        </p:spPr>
      </p:pic>
      <p:grpSp>
        <p:nvGrpSpPr>
          <p:cNvPr id="211" name="Google Shape;211;p10"/>
          <p:cNvGrpSpPr/>
          <p:nvPr/>
        </p:nvGrpSpPr>
        <p:grpSpPr>
          <a:xfrm>
            <a:off x="1119592" y="1117312"/>
            <a:ext cx="4855748" cy="4796625"/>
            <a:chOff x="0" y="2344"/>
            <a:chExt cx="4855748" cy="4796625"/>
          </a:xfrm>
        </p:grpSpPr>
        <p:cxnSp>
          <p:nvCxnSpPr>
            <p:cNvPr id="212" name="Google Shape;212;p10"/>
            <p:cNvCxnSpPr/>
            <p:nvPr/>
          </p:nvCxnSpPr>
          <p:spPr>
            <a:xfrm>
              <a:off x="0" y="2344"/>
              <a:ext cx="485574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213" name="Google Shape;213;p10"/>
            <p:cNvSpPr/>
            <p:nvPr/>
          </p:nvSpPr>
          <p:spPr>
            <a:xfrm>
              <a:off x="0" y="2344"/>
              <a:ext cx="4855748" cy="15988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0"/>
            <p:cNvSpPr txBox="1"/>
            <p:nvPr/>
          </p:nvSpPr>
          <p:spPr>
            <a:xfrm>
              <a:off x="0" y="2344"/>
              <a:ext cx="4855748" cy="15988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lang="en-US" sz="1900">
                  <a:solidFill>
                    <a:schemeClr val="dk1"/>
                  </a:solidFill>
                  <a:latin typeface="Calibri"/>
                  <a:ea typeface="Calibri"/>
                  <a:cs typeface="Calibri"/>
                  <a:sym typeface="Calibri"/>
                </a:rPr>
                <a:t>Dementia is a term used to describe a group of symptoms affecting memory, thinking and social abilities severely enough to interfere with your daily life. It isn’t a specific disease, but several diseases can cause dementia. </a:t>
              </a:r>
              <a:endParaRPr/>
            </a:p>
          </p:txBody>
        </p:sp>
        <p:cxnSp>
          <p:nvCxnSpPr>
            <p:cNvPr id="215" name="Google Shape;215;p10"/>
            <p:cNvCxnSpPr/>
            <p:nvPr/>
          </p:nvCxnSpPr>
          <p:spPr>
            <a:xfrm>
              <a:off x="0" y="1601219"/>
              <a:ext cx="485574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216" name="Google Shape;216;p10"/>
            <p:cNvSpPr/>
            <p:nvPr/>
          </p:nvSpPr>
          <p:spPr>
            <a:xfrm>
              <a:off x="0" y="1601219"/>
              <a:ext cx="4855748" cy="15988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txBox="1"/>
            <p:nvPr/>
          </p:nvSpPr>
          <p:spPr>
            <a:xfrm>
              <a:off x="0" y="1601219"/>
              <a:ext cx="4855748" cy="15988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lang="en-US" sz="1900">
                  <a:solidFill>
                    <a:schemeClr val="dk1"/>
                  </a:solidFill>
                  <a:latin typeface="Calibri"/>
                  <a:ea typeface="Calibri"/>
                  <a:cs typeface="Calibri"/>
                  <a:sym typeface="Calibri"/>
                </a:rPr>
                <a:t>Though dementia generally involves memory loss, memory loss has different causes. Having memory loss alone does not mean you have dementia, although it is often one of the early signs of the condition. </a:t>
              </a:r>
              <a:endParaRPr/>
            </a:p>
          </p:txBody>
        </p:sp>
        <p:cxnSp>
          <p:nvCxnSpPr>
            <p:cNvPr id="218" name="Google Shape;218;p10"/>
            <p:cNvCxnSpPr/>
            <p:nvPr/>
          </p:nvCxnSpPr>
          <p:spPr>
            <a:xfrm>
              <a:off x="0" y="3200094"/>
              <a:ext cx="485574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219" name="Google Shape;219;p10"/>
            <p:cNvSpPr/>
            <p:nvPr/>
          </p:nvSpPr>
          <p:spPr>
            <a:xfrm>
              <a:off x="0" y="3200094"/>
              <a:ext cx="4855748" cy="15988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
            <p:cNvSpPr txBox="1"/>
            <p:nvPr/>
          </p:nvSpPr>
          <p:spPr>
            <a:xfrm>
              <a:off x="0" y="3200094"/>
              <a:ext cx="4855748" cy="1598875"/>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lang="en-US" sz="1900">
                  <a:solidFill>
                    <a:schemeClr val="dk1"/>
                  </a:solidFill>
                  <a:latin typeface="Calibri"/>
                  <a:ea typeface="Calibri"/>
                  <a:cs typeface="Calibri"/>
                  <a:sym typeface="Calibri"/>
                </a:rPr>
                <a:t>Alzheimer’s disease is the most common cause of progressive dementia in older adults, but there are a number of other causes of dementia. Depending on the cause, some dementia symptoms might be reversible.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1"/>
          <p:cNvSpPr txBox="1"/>
          <p:nvPr>
            <p:ph type="title"/>
          </p:nvPr>
        </p:nvSpPr>
        <p:spPr>
          <a:xfrm>
            <a:off x="1126432" y="423099"/>
            <a:ext cx="10515600" cy="98345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Dementia</a:t>
            </a:r>
            <a:r>
              <a:rPr lang="en-US" sz="3400">
                <a:latin typeface="Times New Roman"/>
                <a:ea typeface="Times New Roman"/>
                <a:cs typeface="Times New Roman"/>
                <a:sym typeface="Times New Roman"/>
              </a:rPr>
              <a:t> </a:t>
            </a:r>
            <a:r>
              <a:rPr lang="en-US">
                <a:latin typeface="Times New Roman"/>
                <a:ea typeface="Times New Roman"/>
                <a:cs typeface="Times New Roman"/>
                <a:sym typeface="Times New Roman"/>
              </a:rPr>
              <a:t>Symptoms</a:t>
            </a:r>
            <a:r>
              <a:rPr lang="en-US" sz="3400">
                <a:latin typeface="Times New Roman"/>
                <a:ea typeface="Times New Roman"/>
                <a:cs typeface="Times New Roman"/>
                <a:sym typeface="Times New Roman"/>
              </a:rPr>
              <a:t> </a:t>
            </a:r>
            <a:endParaRPr/>
          </a:p>
        </p:txBody>
      </p:sp>
      <p:sp>
        <p:nvSpPr>
          <p:cNvPr id="226" name="Google Shape;226;p11"/>
          <p:cNvSpPr txBox="1"/>
          <p:nvPr>
            <p:ph idx="1" type="body"/>
          </p:nvPr>
        </p:nvSpPr>
        <p:spPr>
          <a:xfrm>
            <a:off x="1126432" y="1418704"/>
            <a:ext cx="5181600" cy="4755084"/>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lang="en-US">
                <a:latin typeface="Times New Roman"/>
                <a:ea typeface="Times New Roman"/>
                <a:cs typeface="Times New Roman"/>
                <a:sym typeface="Times New Roman"/>
              </a:rPr>
              <a:t>Dementia symptoms vary depending on the cause, but common signs and symptoms include: </a:t>
            </a:r>
            <a:endParaRPr/>
          </a:p>
          <a:p>
            <a:pPr indent="0" lvl="0" marL="0" rtl="0" algn="l">
              <a:lnSpc>
                <a:spcPct val="90000"/>
              </a:lnSpc>
              <a:spcBef>
                <a:spcPts val="1000"/>
              </a:spcBef>
              <a:spcAft>
                <a:spcPts val="0"/>
              </a:spcAft>
              <a:buClr>
                <a:schemeClr val="dk1"/>
              </a:buClr>
              <a:buSzPct val="100000"/>
              <a:buNone/>
            </a:pPr>
            <a:r>
              <a:rPr b="1" lang="en-US">
                <a:latin typeface="Times New Roman"/>
                <a:ea typeface="Times New Roman"/>
                <a:cs typeface="Times New Roman"/>
                <a:sym typeface="Times New Roman"/>
              </a:rPr>
              <a:t>Cognitive Changes: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Memory loss, which is usually noticed by someone else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Difficulty communicating or finding words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Difficulty with visual and spatial abilities, such as getting lost while driving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Difficulty reasoning or problem-solving</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Difficulty handling complex tasks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Difficulty with planning and organizing</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Difficulty with coordination and motor functions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Confusion and disorientation  </a:t>
            </a:r>
            <a:endParaRPr/>
          </a:p>
          <a:p>
            <a:pPr indent="-104140" lvl="0" marL="228600" rtl="0" algn="l">
              <a:lnSpc>
                <a:spcPct val="90000"/>
              </a:lnSpc>
              <a:spcBef>
                <a:spcPts val="1000"/>
              </a:spcBef>
              <a:spcAft>
                <a:spcPts val="0"/>
              </a:spcAft>
              <a:buClr>
                <a:schemeClr val="dk1"/>
              </a:buClr>
              <a:buSzPct val="100000"/>
              <a:buNone/>
            </a:pPr>
            <a:r>
              <a:t/>
            </a:r>
            <a:endParaRPr>
              <a:latin typeface="Times New Roman"/>
              <a:ea typeface="Times New Roman"/>
              <a:cs typeface="Times New Roman"/>
              <a:sym typeface="Times New Roman"/>
            </a:endParaRPr>
          </a:p>
        </p:txBody>
      </p:sp>
      <p:sp>
        <p:nvSpPr>
          <p:cNvPr id="227" name="Google Shape;227;p11"/>
          <p:cNvSpPr txBox="1"/>
          <p:nvPr>
            <p:ph idx="2" type="body"/>
          </p:nvPr>
        </p:nvSpPr>
        <p:spPr>
          <a:xfrm>
            <a:off x="6384232" y="1424419"/>
            <a:ext cx="5181600" cy="475508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000">
                <a:latin typeface="Times New Roman"/>
                <a:ea typeface="Times New Roman"/>
                <a:cs typeface="Times New Roman"/>
                <a:sym typeface="Times New Roman"/>
              </a:rPr>
              <a:t>Psychological changes: </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Personality changes </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Depression </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Anxiety</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Inappropriate behavior </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Paranoia </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Agitation </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Hallucinations </a:t>
            </a:r>
            <a:endParaRPr/>
          </a:p>
          <a:p>
            <a:pPr indent="0" lvl="0" marL="0" rtl="0" algn="l">
              <a:lnSpc>
                <a:spcPct val="90000"/>
              </a:lnSpc>
              <a:spcBef>
                <a:spcPts val="1000"/>
              </a:spcBef>
              <a:spcAft>
                <a:spcPts val="0"/>
              </a:spcAft>
              <a:buClr>
                <a:schemeClr val="dk1"/>
              </a:buClr>
              <a:buSzPts val="2000"/>
              <a:buNone/>
            </a:pPr>
            <a:r>
              <a:rPr lang="en-US" sz="2000">
                <a:latin typeface="Times New Roman"/>
                <a:ea typeface="Times New Roman"/>
                <a:cs typeface="Times New Roman"/>
                <a:sym typeface="Times New Roman"/>
              </a:rPr>
              <a:t>See a doctor if you or a loved one has memory problems or any of these other dementia symptoms. Some treatable medical conditions can cause dementia symptoms, so it is important to determine the cause </a:t>
            </a:r>
            <a:endParaRPr/>
          </a:p>
        </p:txBody>
      </p:sp>
      <p:sp>
        <p:nvSpPr>
          <p:cNvPr id="228" name="Google Shape;228;p11"/>
          <p:cNvSpPr/>
          <p:nvPr/>
        </p:nvSpPr>
        <p:spPr>
          <a:xfrm>
            <a:off x="0" y="0"/>
            <a:ext cx="1050233" cy="6857572"/>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1"/>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30" name="Google Shape;230;p11"/>
          <p:cNvSpPr txBox="1"/>
          <p:nvPr/>
        </p:nvSpPr>
        <p:spPr>
          <a:xfrm>
            <a:off x="2773254" y="6418662"/>
            <a:ext cx="99930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2"/>
          <p:cNvSpPr txBox="1"/>
          <p:nvPr>
            <p:ph type="title"/>
          </p:nvPr>
        </p:nvSpPr>
        <p:spPr>
          <a:xfrm>
            <a:off x="1050232" y="334779"/>
            <a:ext cx="10515600" cy="8844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Times New Roman"/>
              <a:buNone/>
            </a:pPr>
            <a:r>
              <a:rPr lang="en-US" sz="3400">
                <a:latin typeface="Times New Roman"/>
                <a:ea typeface="Times New Roman"/>
                <a:cs typeface="Times New Roman"/>
                <a:sym typeface="Times New Roman"/>
              </a:rPr>
              <a:t>Types of Dementia </a:t>
            </a:r>
            <a:endParaRPr/>
          </a:p>
        </p:txBody>
      </p:sp>
      <p:sp>
        <p:nvSpPr>
          <p:cNvPr id="236" name="Google Shape;236;p12"/>
          <p:cNvSpPr txBox="1"/>
          <p:nvPr>
            <p:ph idx="1" type="body"/>
          </p:nvPr>
        </p:nvSpPr>
        <p:spPr>
          <a:xfrm>
            <a:off x="1187471" y="1087071"/>
            <a:ext cx="4756130" cy="49972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rPr lang="en-US" sz="1500">
                <a:latin typeface="Times New Roman"/>
                <a:ea typeface="Times New Roman"/>
                <a:cs typeface="Times New Roman"/>
                <a:sym typeface="Times New Roman"/>
              </a:rPr>
              <a:t>These types of dementias progress and are not reversible: </a:t>
            </a:r>
            <a:endParaRPr/>
          </a:p>
          <a:p>
            <a:pPr indent="-228600" lvl="0" marL="228600" rtl="0" algn="l">
              <a:lnSpc>
                <a:spcPct val="90000"/>
              </a:lnSpc>
              <a:spcBef>
                <a:spcPts val="1000"/>
              </a:spcBef>
              <a:spcAft>
                <a:spcPts val="0"/>
              </a:spcAft>
              <a:buClr>
                <a:schemeClr val="dk1"/>
              </a:buClr>
              <a:buSzPts val="1500"/>
              <a:buChar char="•"/>
            </a:pPr>
            <a:r>
              <a:rPr lang="en-US" sz="1500">
                <a:latin typeface="Times New Roman"/>
                <a:ea typeface="Times New Roman"/>
                <a:cs typeface="Times New Roman"/>
                <a:sym typeface="Times New Roman"/>
              </a:rPr>
              <a:t>Alzheimer’s Disease – this is the most common cause of dementia. Alzheimer’s patients have plaques and tangles in their brains. </a:t>
            </a:r>
            <a:endParaRPr/>
          </a:p>
          <a:p>
            <a:pPr indent="-228600" lvl="0" marL="228600" rtl="0" algn="l">
              <a:lnSpc>
                <a:spcPct val="90000"/>
              </a:lnSpc>
              <a:spcBef>
                <a:spcPts val="1000"/>
              </a:spcBef>
              <a:spcAft>
                <a:spcPts val="0"/>
              </a:spcAft>
              <a:buClr>
                <a:schemeClr val="dk1"/>
              </a:buClr>
              <a:buSzPts val="1500"/>
              <a:buChar char="•"/>
            </a:pPr>
            <a:r>
              <a:rPr lang="en-US" sz="1500">
                <a:latin typeface="Times New Roman"/>
                <a:ea typeface="Times New Roman"/>
                <a:cs typeface="Times New Roman"/>
                <a:sym typeface="Times New Roman"/>
              </a:rPr>
              <a:t>Vascular Dementia – this type of dementia is caused by damage to the vessels that supply blood to your brain. </a:t>
            </a:r>
            <a:endParaRPr/>
          </a:p>
          <a:p>
            <a:pPr indent="-228600" lvl="0" marL="228600" rtl="0" algn="l">
              <a:lnSpc>
                <a:spcPct val="90000"/>
              </a:lnSpc>
              <a:spcBef>
                <a:spcPts val="1000"/>
              </a:spcBef>
              <a:spcAft>
                <a:spcPts val="0"/>
              </a:spcAft>
              <a:buClr>
                <a:schemeClr val="dk1"/>
              </a:buClr>
              <a:buSzPts val="1500"/>
              <a:buChar char="•"/>
            </a:pPr>
            <a:r>
              <a:rPr lang="en-US" sz="1500">
                <a:latin typeface="Times New Roman"/>
                <a:ea typeface="Times New Roman"/>
                <a:cs typeface="Times New Roman"/>
                <a:sym typeface="Times New Roman"/>
              </a:rPr>
              <a:t>Lewy Body Dementia – Lewy bodies are abnormal balloon like clumps of protein that have been found in the brains of people with Lewy body dementia, Alzheimer’s disease and Parkinson’s disease. This is of the more common types of progressive dementia. </a:t>
            </a:r>
            <a:endParaRPr/>
          </a:p>
          <a:p>
            <a:pPr indent="-228600" lvl="0" marL="228600" rtl="0" algn="l">
              <a:lnSpc>
                <a:spcPct val="90000"/>
              </a:lnSpc>
              <a:spcBef>
                <a:spcPts val="1000"/>
              </a:spcBef>
              <a:spcAft>
                <a:spcPts val="0"/>
              </a:spcAft>
              <a:buClr>
                <a:schemeClr val="dk1"/>
              </a:buClr>
              <a:buSzPts val="1500"/>
              <a:buChar char="•"/>
            </a:pPr>
            <a:r>
              <a:rPr lang="en-US" sz="1500">
                <a:latin typeface="Times New Roman"/>
                <a:ea typeface="Times New Roman"/>
                <a:cs typeface="Times New Roman"/>
                <a:sym typeface="Times New Roman"/>
              </a:rPr>
              <a:t>Frontotemporal Dementia – this is a group of diseases characterized by the breakdown of nerve cells and their connections in the frontal and temporal lobes of the brain. </a:t>
            </a:r>
            <a:endParaRPr/>
          </a:p>
          <a:p>
            <a:pPr indent="-228600" lvl="0" marL="228600" rtl="0" algn="l">
              <a:lnSpc>
                <a:spcPct val="90000"/>
              </a:lnSpc>
              <a:spcBef>
                <a:spcPts val="1000"/>
              </a:spcBef>
              <a:spcAft>
                <a:spcPts val="0"/>
              </a:spcAft>
              <a:buClr>
                <a:schemeClr val="dk1"/>
              </a:buClr>
              <a:buSzPts val="1500"/>
              <a:buChar char="•"/>
            </a:pPr>
            <a:r>
              <a:rPr lang="en-US" sz="1500">
                <a:latin typeface="Times New Roman"/>
                <a:ea typeface="Times New Roman"/>
                <a:cs typeface="Times New Roman"/>
                <a:sym typeface="Times New Roman"/>
              </a:rPr>
              <a:t>Mixed Dementia– having more than one type of dementia. Autopsies of the brains of people 80 and older who had dementia indicate that many had a combination of several causes, such as Alzheimer’s disease, vascular dementia, and Lewy body dementia. </a:t>
            </a:r>
            <a:endParaRPr/>
          </a:p>
        </p:txBody>
      </p:sp>
      <p:sp>
        <p:nvSpPr>
          <p:cNvPr id="237" name="Google Shape;237;p12"/>
          <p:cNvSpPr/>
          <p:nvPr/>
        </p:nvSpPr>
        <p:spPr>
          <a:xfrm>
            <a:off x="0" y="0"/>
            <a:ext cx="1050233" cy="6857572"/>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2"/>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39" name="Google Shape;239;p12"/>
          <p:cNvSpPr txBox="1"/>
          <p:nvPr/>
        </p:nvSpPr>
        <p:spPr>
          <a:xfrm>
            <a:off x="2773254" y="6418662"/>
            <a:ext cx="99930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descr="What is Dementia? Symptoms, Causes &amp; Treatment | alz.org" id="240" name="Google Shape;240;p12"/>
          <p:cNvPicPr preferRelativeResize="0"/>
          <p:nvPr/>
        </p:nvPicPr>
        <p:blipFill rotWithShape="1">
          <a:blip r:embed="rId3">
            <a:alphaModFix/>
          </a:blip>
          <a:srcRect b="0" l="0" r="0" t="0"/>
          <a:stretch/>
        </p:blipFill>
        <p:spPr>
          <a:xfrm>
            <a:off x="6096000" y="1087071"/>
            <a:ext cx="5955323" cy="4902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3"/>
          <p:cNvSpPr txBox="1"/>
          <p:nvPr>
            <p:ph type="title"/>
          </p:nvPr>
        </p:nvSpPr>
        <p:spPr>
          <a:xfrm>
            <a:off x="1154723" y="388145"/>
            <a:ext cx="10515600" cy="7568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Times New Roman"/>
              <a:buNone/>
            </a:pPr>
            <a:r>
              <a:rPr lang="en-US" sz="3400">
                <a:latin typeface="Times New Roman"/>
                <a:ea typeface="Times New Roman"/>
                <a:cs typeface="Times New Roman"/>
                <a:sym typeface="Times New Roman"/>
              </a:rPr>
              <a:t>Risk Factors for Dementia </a:t>
            </a:r>
            <a:endParaRPr/>
          </a:p>
        </p:txBody>
      </p:sp>
      <p:sp>
        <p:nvSpPr>
          <p:cNvPr id="246" name="Google Shape;246;p13"/>
          <p:cNvSpPr txBox="1"/>
          <p:nvPr>
            <p:ph idx="1" type="body"/>
          </p:nvPr>
        </p:nvSpPr>
        <p:spPr>
          <a:xfrm>
            <a:off x="1154723" y="1253117"/>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sz="1800">
                <a:latin typeface="Times New Roman"/>
                <a:ea typeface="Times New Roman"/>
                <a:cs typeface="Times New Roman"/>
                <a:sym typeface="Times New Roman"/>
              </a:rPr>
              <a:t>Many factors can eventually contribute to dementia. Some factors, such as age, can’t be changed. Others can be addressed to reduce your risk. </a:t>
            </a:r>
            <a:endParaRPr/>
          </a:p>
          <a:p>
            <a:pPr indent="0" lvl="0" marL="0" rtl="0" algn="l">
              <a:lnSpc>
                <a:spcPct val="90000"/>
              </a:lnSpc>
              <a:spcBef>
                <a:spcPts val="1000"/>
              </a:spcBef>
              <a:spcAft>
                <a:spcPts val="0"/>
              </a:spcAft>
              <a:buClr>
                <a:schemeClr val="dk1"/>
              </a:buClr>
              <a:buSzPts val="1800"/>
              <a:buNone/>
            </a:pPr>
            <a:r>
              <a:rPr b="1" lang="en-US" sz="1800">
                <a:latin typeface="Times New Roman"/>
                <a:ea typeface="Times New Roman"/>
                <a:cs typeface="Times New Roman"/>
                <a:sym typeface="Times New Roman"/>
              </a:rPr>
              <a:t>Risk Factors that cannot be changed: </a:t>
            </a:r>
            <a:endParaRPr/>
          </a:p>
          <a:p>
            <a:pPr indent="-228600" lvl="0" marL="228600" rtl="0" algn="l">
              <a:lnSpc>
                <a:spcPct val="90000"/>
              </a:lnSpc>
              <a:spcBef>
                <a:spcPts val="1000"/>
              </a:spcBef>
              <a:spcAft>
                <a:spcPts val="0"/>
              </a:spcAft>
              <a:buClr>
                <a:schemeClr val="dk1"/>
              </a:buClr>
              <a:buSzPts val="1800"/>
              <a:buChar char="•"/>
            </a:pPr>
            <a:r>
              <a:rPr b="1" lang="en-US" sz="1800">
                <a:latin typeface="Times New Roman"/>
                <a:ea typeface="Times New Roman"/>
                <a:cs typeface="Times New Roman"/>
                <a:sym typeface="Times New Roman"/>
              </a:rPr>
              <a:t>Age</a:t>
            </a:r>
            <a:r>
              <a:rPr lang="en-US" sz="1800">
                <a:latin typeface="Times New Roman"/>
                <a:ea typeface="Times New Roman"/>
                <a:cs typeface="Times New Roman"/>
                <a:sym typeface="Times New Roman"/>
              </a:rPr>
              <a:t> – the risk rises as you age, especially after age 65. However, dementia can occur in younger people. </a:t>
            </a:r>
            <a:endParaRPr/>
          </a:p>
          <a:p>
            <a:pPr indent="-228600" lvl="0" marL="228600" rtl="0" algn="l">
              <a:lnSpc>
                <a:spcPct val="90000"/>
              </a:lnSpc>
              <a:spcBef>
                <a:spcPts val="1000"/>
              </a:spcBef>
              <a:spcAft>
                <a:spcPts val="0"/>
              </a:spcAft>
              <a:buClr>
                <a:schemeClr val="dk1"/>
              </a:buClr>
              <a:buSzPts val="1800"/>
              <a:buChar char="•"/>
            </a:pPr>
            <a:r>
              <a:rPr b="1" lang="en-US" sz="1800">
                <a:latin typeface="Times New Roman"/>
                <a:ea typeface="Times New Roman"/>
                <a:cs typeface="Times New Roman"/>
                <a:sym typeface="Times New Roman"/>
              </a:rPr>
              <a:t>Family history </a:t>
            </a:r>
            <a:r>
              <a:rPr lang="en-US" sz="1800">
                <a:latin typeface="Times New Roman"/>
                <a:ea typeface="Times New Roman"/>
                <a:cs typeface="Times New Roman"/>
                <a:sym typeface="Times New Roman"/>
              </a:rPr>
              <a:t>– having a family history of dementia puts you at a greater risk of developing the condition. However, many people with a family history never develop symptoms, and many people without a family history do. There are tests to determine whether you have certain genetic mutations. </a:t>
            </a:r>
            <a:endParaRPr/>
          </a:p>
          <a:p>
            <a:pPr indent="-228600" lvl="0" marL="228600" rtl="0" algn="l">
              <a:lnSpc>
                <a:spcPct val="90000"/>
              </a:lnSpc>
              <a:spcBef>
                <a:spcPts val="1000"/>
              </a:spcBef>
              <a:spcAft>
                <a:spcPts val="0"/>
              </a:spcAft>
              <a:buClr>
                <a:schemeClr val="dk1"/>
              </a:buClr>
              <a:buSzPts val="1800"/>
              <a:buChar char="•"/>
            </a:pPr>
            <a:r>
              <a:rPr b="1" lang="en-US" sz="1800">
                <a:latin typeface="Times New Roman"/>
                <a:ea typeface="Times New Roman"/>
                <a:cs typeface="Times New Roman"/>
                <a:sym typeface="Times New Roman"/>
              </a:rPr>
              <a:t>Down syndrome </a:t>
            </a:r>
            <a:r>
              <a:rPr lang="en-US" sz="1800">
                <a:latin typeface="Times New Roman"/>
                <a:ea typeface="Times New Roman"/>
                <a:cs typeface="Times New Roman"/>
                <a:sym typeface="Times New Roman"/>
              </a:rPr>
              <a:t>– by middle age, many people with down syndrome develop early-onset Alzheimer’s disease. </a:t>
            </a:r>
            <a:endParaRPr/>
          </a:p>
        </p:txBody>
      </p:sp>
      <p:sp>
        <p:nvSpPr>
          <p:cNvPr id="247" name="Google Shape;247;p13"/>
          <p:cNvSpPr txBox="1"/>
          <p:nvPr>
            <p:ph idx="2" type="body"/>
          </p:nvPr>
        </p:nvSpPr>
        <p:spPr>
          <a:xfrm>
            <a:off x="6488723" y="1342564"/>
            <a:ext cx="5181600" cy="483549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800"/>
              <a:buNone/>
            </a:pPr>
            <a:r>
              <a:rPr lang="en-US" sz="1800">
                <a:latin typeface="Times New Roman"/>
                <a:ea typeface="Times New Roman"/>
                <a:cs typeface="Times New Roman"/>
                <a:sym typeface="Times New Roman"/>
              </a:rPr>
              <a:t>You may be able to control the following risk factors for dementia. </a:t>
            </a:r>
            <a:endParaRPr/>
          </a:p>
          <a:p>
            <a:pPr indent="0" lvl="0" marL="0" rtl="0" algn="l">
              <a:lnSpc>
                <a:spcPct val="90000"/>
              </a:lnSpc>
              <a:spcBef>
                <a:spcPts val="1000"/>
              </a:spcBef>
              <a:spcAft>
                <a:spcPts val="0"/>
              </a:spcAft>
              <a:buClr>
                <a:schemeClr val="dk1"/>
              </a:buClr>
              <a:buSzPts val="1800"/>
              <a:buNone/>
            </a:pPr>
            <a:r>
              <a:rPr lang="en-US" sz="1800">
                <a:latin typeface="Times New Roman"/>
                <a:ea typeface="Times New Roman"/>
                <a:cs typeface="Times New Roman"/>
                <a:sym typeface="Times New Roman"/>
              </a:rPr>
              <a:t>Risk Factors that you can change: </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Diet and exercise – research shows that lack of exercise increases the risk of dementia. </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Excessive alcohol use – drinking large amounts of alcohol has long been known to cause brain changes. </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Cardiovascular risk factors – these include high blood pressure (hypertension) high cholesterol, buildup of fats in your artery walls (atherosclerosis) and obesity. </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Diabetes – having diabetes may increase your risk of dementia, especially if it is poorly controlled. </a:t>
            </a:r>
            <a:endParaRPr/>
          </a:p>
          <a:p>
            <a:pPr indent="-228600" lvl="0" marL="228600" rtl="0" algn="l">
              <a:lnSpc>
                <a:spcPct val="90000"/>
              </a:lnSpc>
              <a:spcBef>
                <a:spcPts val="1000"/>
              </a:spcBef>
              <a:spcAft>
                <a:spcPts val="0"/>
              </a:spcAft>
              <a:buClr>
                <a:schemeClr val="dk1"/>
              </a:buClr>
              <a:buSzPts val="1800"/>
              <a:buChar char="•"/>
            </a:pPr>
            <a:r>
              <a:rPr lang="en-US" sz="1800">
                <a:latin typeface="Times New Roman"/>
                <a:ea typeface="Times New Roman"/>
                <a:cs typeface="Times New Roman"/>
                <a:sym typeface="Times New Roman"/>
              </a:rPr>
              <a:t>Sleep disturbances – people who have sleep apnea and other sleep disturbances might be at a higher risk of developing dementia. </a:t>
            </a:r>
            <a:endParaRPr/>
          </a:p>
          <a:p>
            <a:pPr indent="-114300" lvl="0" marL="228600" rtl="0" algn="l">
              <a:lnSpc>
                <a:spcPct val="90000"/>
              </a:lnSpc>
              <a:spcBef>
                <a:spcPts val="1000"/>
              </a:spcBef>
              <a:spcAft>
                <a:spcPts val="0"/>
              </a:spcAft>
              <a:buClr>
                <a:schemeClr val="dk1"/>
              </a:buClr>
              <a:buSzPts val="1800"/>
              <a:buNone/>
            </a:pPr>
            <a:r>
              <a:t/>
            </a:r>
            <a:endParaRPr sz="1800">
              <a:latin typeface="Times New Roman"/>
              <a:ea typeface="Times New Roman"/>
              <a:cs typeface="Times New Roman"/>
              <a:sym typeface="Times New Roman"/>
            </a:endParaRPr>
          </a:p>
        </p:txBody>
      </p:sp>
      <p:sp>
        <p:nvSpPr>
          <p:cNvPr id="248" name="Google Shape;248;p13"/>
          <p:cNvSpPr/>
          <p:nvPr/>
        </p:nvSpPr>
        <p:spPr>
          <a:xfrm>
            <a:off x="0" y="0"/>
            <a:ext cx="1050233" cy="6857572"/>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3"/>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50" name="Google Shape;250;p13"/>
          <p:cNvSpPr txBox="1"/>
          <p:nvPr/>
        </p:nvSpPr>
        <p:spPr>
          <a:xfrm>
            <a:off x="2773254" y="6418662"/>
            <a:ext cx="99930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4"/>
          <p:cNvSpPr txBox="1"/>
          <p:nvPr>
            <p:ph type="title"/>
          </p:nvPr>
        </p:nvSpPr>
        <p:spPr>
          <a:xfrm>
            <a:off x="1582944" y="830029"/>
            <a:ext cx="6247722" cy="1461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CASE STUDY</a:t>
            </a:r>
            <a:endParaRPr/>
          </a:p>
        </p:txBody>
      </p:sp>
      <p:sp>
        <p:nvSpPr>
          <p:cNvPr id="257" name="Google Shape;257;p14"/>
          <p:cNvSpPr txBox="1"/>
          <p:nvPr>
            <p:ph idx="1" type="body"/>
          </p:nvPr>
        </p:nvSpPr>
        <p:spPr>
          <a:xfrm>
            <a:off x="1116856" y="1560918"/>
            <a:ext cx="7887807" cy="517080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800"/>
              <a:buNone/>
            </a:pPr>
            <a:r>
              <a:rPr b="1" lang="en-US" sz="1800">
                <a:latin typeface="Sorts Mill Goudy"/>
                <a:ea typeface="Sorts Mill Goudy"/>
                <a:cs typeface="Sorts Mill Goudy"/>
                <a:sym typeface="Sorts Mill Goudy"/>
              </a:rPr>
              <a:t>Patient</a:t>
            </a:r>
            <a:r>
              <a:rPr lang="en-US" sz="1800">
                <a:latin typeface="Sorts Mill Goudy"/>
                <a:ea typeface="Sorts Mill Goudy"/>
                <a:cs typeface="Sorts Mill Goudy"/>
                <a:sym typeface="Sorts Mill Goudy"/>
              </a:rPr>
              <a:t>: Male</a:t>
            </a:r>
            <a:endParaRPr sz="1800">
              <a:latin typeface="Sorts Mill Goudy"/>
              <a:ea typeface="Sorts Mill Goudy"/>
              <a:cs typeface="Sorts Mill Goudy"/>
              <a:sym typeface="Sorts Mill Goudy"/>
            </a:endParaRPr>
          </a:p>
          <a:p>
            <a:pPr indent="0" lvl="0" marL="0" rtl="0" algn="l">
              <a:lnSpc>
                <a:spcPct val="100000"/>
              </a:lnSpc>
              <a:spcBef>
                <a:spcPts val="600"/>
              </a:spcBef>
              <a:spcAft>
                <a:spcPts val="0"/>
              </a:spcAft>
              <a:buClr>
                <a:schemeClr val="dk1"/>
              </a:buClr>
              <a:buSzPts val="1800"/>
              <a:buNone/>
            </a:pPr>
            <a:r>
              <a:rPr b="1" lang="en-US" sz="1800">
                <a:latin typeface="Sorts Mill Goudy"/>
                <a:ea typeface="Sorts Mill Goudy"/>
                <a:cs typeface="Sorts Mill Goudy"/>
                <a:sym typeface="Sorts Mill Goudy"/>
              </a:rPr>
              <a:t>Age</a:t>
            </a:r>
            <a:r>
              <a:rPr lang="en-US" sz="1800">
                <a:latin typeface="Sorts Mill Goudy"/>
                <a:ea typeface="Sorts Mill Goudy"/>
                <a:cs typeface="Sorts Mill Goudy"/>
                <a:sym typeface="Sorts Mill Goudy"/>
              </a:rPr>
              <a:t>: 72 years old </a:t>
            </a:r>
            <a:endParaRPr sz="1800">
              <a:latin typeface="Sorts Mill Goudy"/>
              <a:ea typeface="Sorts Mill Goudy"/>
              <a:cs typeface="Sorts Mill Goudy"/>
              <a:sym typeface="Sorts Mill Goudy"/>
            </a:endParaRPr>
          </a:p>
          <a:p>
            <a:pPr indent="0" lvl="0" marL="0" rtl="0" algn="l">
              <a:lnSpc>
                <a:spcPct val="100000"/>
              </a:lnSpc>
              <a:spcBef>
                <a:spcPts val="600"/>
              </a:spcBef>
              <a:spcAft>
                <a:spcPts val="0"/>
              </a:spcAft>
              <a:buClr>
                <a:schemeClr val="dk1"/>
              </a:buClr>
              <a:buSzPts val="1800"/>
              <a:buNone/>
            </a:pPr>
            <a:r>
              <a:rPr b="1" lang="en-US" sz="1800">
                <a:latin typeface="Sorts Mill Goudy"/>
                <a:ea typeface="Sorts Mill Goudy"/>
                <a:cs typeface="Sorts Mill Goudy"/>
                <a:sym typeface="Sorts Mill Goudy"/>
              </a:rPr>
              <a:t>History:</a:t>
            </a:r>
            <a:endParaRPr/>
          </a:p>
          <a:p>
            <a:pPr indent="0" lvl="0" marL="0" rtl="0" algn="l">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Alzheimer's disease was diagnosed 1 year ago</a:t>
            </a:r>
            <a:endParaRPr sz="1800">
              <a:latin typeface="Sorts Mill Goudy"/>
              <a:ea typeface="Sorts Mill Goudy"/>
              <a:cs typeface="Sorts Mill Goudy"/>
              <a:sym typeface="Sorts Mill Goudy"/>
            </a:endParaRPr>
          </a:p>
          <a:p>
            <a:pPr indent="0" lvl="0" marL="0" rtl="0" algn="l">
              <a:lnSpc>
                <a:spcPct val="100000"/>
              </a:lnSpc>
              <a:spcBef>
                <a:spcPts val="600"/>
              </a:spcBef>
              <a:spcAft>
                <a:spcPts val="0"/>
              </a:spcAft>
              <a:buClr>
                <a:schemeClr val="dk1"/>
              </a:buClr>
              <a:buSzPts val="1800"/>
              <a:buNone/>
            </a:pPr>
            <a:r>
              <a:rPr b="1" lang="en-US" sz="1800">
                <a:latin typeface="Sorts Mill Goudy"/>
                <a:ea typeface="Sorts Mill Goudy"/>
                <a:cs typeface="Sorts Mill Goudy"/>
                <a:sym typeface="Sorts Mill Goudy"/>
              </a:rPr>
              <a:t>Medical history</a:t>
            </a:r>
            <a:r>
              <a:rPr lang="en-US" sz="1800">
                <a:latin typeface="Sorts Mill Goudy"/>
                <a:ea typeface="Sorts Mill Goudy"/>
                <a:cs typeface="Sorts Mill Goudy"/>
                <a:sym typeface="Sorts Mill Goudy"/>
              </a:rPr>
              <a:t>:</a:t>
            </a:r>
            <a:endParaRPr/>
          </a:p>
          <a:p>
            <a:pPr indent="0" lvl="0" marL="0" rtl="0" algn="l">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 Lab tests:</a:t>
            </a:r>
            <a:endParaRPr/>
          </a:p>
          <a:p>
            <a:pPr indent="0" lvl="0" marL="0" rtl="0" algn="l">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TSH (hypothyroidism), B12 and folic acid levels, Creatinine and electrolytes (kidney disease), Liver function values- </a:t>
            </a:r>
            <a:r>
              <a:rPr b="1" lang="en-US" sz="1800">
                <a:latin typeface="Sorts Mill Goudy"/>
                <a:ea typeface="Sorts Mill Goudy"/>
                <a:cs typeface="Sorts Mill Goudy"/>
                <a:sym typeface="Sorts Mill Goudy"/>
              </a:rPr>
              <a:t>Normal range</a:t>
            </a:r>
            <a:endParaRPr b="1" sz="1800">
              <a:latin typeface="Sorts Mill Goudy"/>
              <a:ea typeface="Sorts Mill Goudy"/>
              <a:cs typeface="Sorts Mill Goudy"/>
              <a:sym typeface="Sorts Mill Goudy"/>
            </a:endParaRPr>
          </a:p>
          <a:p>
            <a:pPr indent="0" lvl="0" marL="0" rtl="0" algn="l">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Clinical test:</a:t>
            </a:r>
            <a:endParaRPr/>
          </a:p>
          <a:p>
            <a:pPr indent="0" lvl="0" marL="0" rtl="0" algn="l">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The Mini-Mental State Examination (MMSE) is a 30-point, quick-to-take cognitive test that is mainly used to identify dementia and assess its severity in medical, clinical psychologist and neuropsychological practice.The interval from 30 to 29 is considered normal, points 27-28 may indicate a mild neurocognitive disorder, for those from 26 to 20 we assume mild dementia, from 19 to 10 moderate, and from 9 below severe we are talking about dementia.</a:t>
            </a:r>
            <a:endParaRPr sz="1800">
              <a:latin typeface="Sorts Mill Goudy"/>
              <a:ea typeface="Sorts Mill Goudy"/>
              <a:cs typeface="Sorts Mill Goudy"/>
              <a:sym typeface="Sorts Mill Goudy"/>
            </a:endParaRPr>
          </a:p>
          <a:p>
            <a:pPr indent="0" lvl="0" marL="0" rtl="0" algn="l">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In his case the result: </a:t>
            </a:r>
            <a:r>
              <a:rPr b="1" lang="en-US" sz="2400">
                <a:latin typeface="Sorts Mill Goudy"/>
                <a:ea typeface="Sorts Mill Goudy"/>
                <a:cs typeface="Sorts Mill Goudy"/>
                <a:sym typeface="Sorts Mill Goudy"/>
              </a:rPr>
              <a:t>19</a:t>
            </a:r>
            <a:endParaRPr b="1" sz="2400">
              <a:latin typeface="Sorts Mill Goudy"/>
              <a:ea typeface="Sorts Mill Goudy"/>
              <a:cs typeface="Sorts Mill Goudy"/>
              <a:sym typeface="Sorts Mill Goudy"/>
            </a:endParaRPr>
          </a:p>
          <a:p>
            <a:pPr indent="0" lvl="0" marL="0" rtl="0" algn="l">
              <a:lnSpc>
                <a:spcPct val="100000"/>
              </a:lnSpc>
              <a:spcBef>
                <a:spcPts val="600"/>
              </a:spcBef>
              <a:spcAft>
                <a:spcPts val="0"/>
              </a:spcAft>
              <a:buClr>
                <a:schemeClr val="dk1"/>
              </a:buClr>
              <a:buSzPts val="1800"/>
              <a:buNone/>
            </a:pPr>
            <a:r>
              <a:t/>
            </a:r>
            <a:endParaRPr sz="1800">
              <a:latin typeface="Sorts Mill Goudy"/>
              <a:ea typeface="Sorts Mill Goudy"/>
              <a:cs typeface="Sorts Mill Goudy"/>
              <a:sym typeface="Sorts Mill Goudy"/>
            </a:endParaRPr>
          </a:p>
        </p:txBody>
      </p:sp>
      <p:sp>
        <p:nvSpPr>
          <p:cNvPr id="258" name="Google Shape;258;p14"/>
          <p:cNvSpPr/>
          <p:nvPr/>
        </p:nvSpPr>
        <p:spPr>
          <a:xfrm>
            <a:off x="8219545" y="1333265"/>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cap="flat"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4"/>
          <p:cNvSpPr/>
          <p:nvPr/>
        </p:nvSpPr>
        <p:spPr>
          <a:xfrm>
            <a:off x="7575032"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4"/>
          <p:cNvSpPr/>
          <p:nvPr/>
        </p:nvSpPr>
        <p:spPr>
          <a:xfrm>
            <a:off x="8152922"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1" name="Google Shape;261;p14"/>
          <p:cNvSpPr/>
          <p:nvPr/>
        </p:nvSpPr>
        <p:spPr>
          <a:xfrm>
            <a:off x="0" y="41418"/>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262" name="Google Shape;262;p14"/>
          <p:cNvPicPr preferRelativeResize="0"/>
          <p:nvPr/>
        </p:nvPicPr>
        <p:blipFill rotWithShape="1">
          <a:blip r:embed="rId3">
            <a:alphaModFix/>
          </a:blip>
          <a:srcRect b="0" l="0" r="0" t="0"/>
          <a:stretch/>
        </p:blipFill>
        <p:spPr>
          <a:xfrm>
            <a:off x="8517928" y="1560918"/>
            <a:ext cx="2229984" cy="2241191"/>
          </a:xfrm>
          <a:prstGeom prst="rect">
            <a:avLst/>
          </a:prstGeom>
          <a:noFill/>
          <a:ln>
            <a:noFill/>
          </a:ln>
        </p:spPr>
      </p:pic>
      <p:sp>
        <p:nvSpPr>
          <p:cNvPr id="263" name="Google Shape;263;p14"/>
          <p:cNvSpPr/>
          <p:nvPr/>
        </p:nvSpPr>
        <p:spPr>
          <a:xfrm flipH="1" rot="10800000">
            <a:off x="1050232" y="6400796"/>
            <a:ext cx="11141767" cy="498621"/>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64" name="Google Shape;264;p14"/>
          <p:cNvSpPr txBox="1"/>
          <p:nvPr/>
        </p:nvSpPr>
        <p:spPr>
          <a:xfrm>
            <a:off x="2638697" y="6465441"/>
            <a:ext cx="86476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5"/>
          <p:cNvSpPr txBox="1"/>
          <p:nvPr>
            <p:ph type="title"/>
          </p:nvPr>
        </p:nvSpPr>
        <p:spPr>
          <a:xfrm>
            <a:off x="1188771" y="317383"/>
            <a:ext cx="6247722" cy="1461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latin typeface="Arial"/>
                <a:ea typeface="Arial"/>
                <a:cs typeface="Arial"/>
                <a:sym typeface="Arial"/>
              </a:rPr>
              <a:t>Conventional Treatment</a:t>
            </a: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 </a:t>
            </a:r>
            <a:endParaRPr>
              <a:latin typeface="Arial"/>
              <a:ea typeface="Arial"/>
              <a:cs typeface="Arial"/>
              <a:sym typeface="Arial"/>
            </a:endParaRPr>
          </a:p>
        </p:txBody>
      </p:sp>
      <p:sp>
        <p:nvSpPr>
          <p:cNvPr id="271" name="Google Shape;271;p15"/>
          <p:cNvSpPr txBox="1"/>
          <p:nvPr>
            <p:ph idx="1" type="body"/>
          </p:nvPr>
        </p:nvSpPr>
        <p:spPr>
          <a:xfrm>
            <a:off x="1190547" y="1440050"/>
            <a:ext cx="6401559" cy="448713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0000"/>
              </a:buClr>
              <a:buSzPct val="100000"/>
              <a:buNone/>
            </a:pPr>
            <a:r>
              <a:rPr lang="en-US" sz="2400">
                <a:solidFill>
                  <a:srgbClr val="000000"/>
                </a:solidFill>
                <a:latin typeface="Times New Roman"/>
                <a:ea typeface="Times New Roman"/>
                <a:cs typeface="Times New Roman"/>
                <a:sym typeface="Times New Roman"/>
              </a:rPr>
              <a:t>There is currently no cure for dementia. But there are medicines and other treatments that can help with dementia symptoms. </a:t>
            </a:r>
            <a:endParaRPr/>
          </a:p>
          <a:p>
            <a:pPr indent="0" lvl="0" marL="0" rtl="0" algn="l">
              <a:lnSpc>
                <a:spcPct val="90000"/>
              </a:lnSpc>
              <a:spcBef>
                <a:spcPts val="600"/>
              </a:spcBef>
              <a:spcAft>
                <a:spcPts val="0"/>
              </a:spcAft>
              <a:buClr>
                <a:srgbClr val="000000"/>
              </a:buClr>
              <a:buSzPct val="100000"/>
              <a:buNone/>
            </a:pPr>
            <a:r>
              <a:rPr lang="en-US" sz="2400">
                <a:solidFill>
                  <a:srgbClr val="000000"/>
                </a:solidFill>
                <a:latin typeface="Times New Roman"/>
                <a:ea typeface="Times New Roman"/>
                <a:cs typeface="Times New Roman"/>
                <a:sym typeface="Times New Roman"/>
              </a:rPr>
              <a:t>Most of the medicines available are used to treat Alzheimer’s disease as this is the most common form of dementia. They can help to temporarily reduce symptoms. </a:t>
            </a:r>
            <a:endParaRPr/>
          </a:p>
          <a:p>
            <a:pPr indent="0" lvl="0" marL="0" rtl="0" algn="l">
              <a:lnSpc>
                <a:spcPct val="90000"/>
              </a:lnSpc>
              <a:spcBef>
                <a:spcPts val="600"/>
              </a:spcBef>
              <a:spcAft>
                <a:spcPts val="0"/>
              </a:spcAft>
              <a:buClr>
                <a:srgbClr val="000000"/>
              </a:buClr>
              <a:buSzPct val="100000"/>
              <a:buNone/>
            </a:pPr>
            <a:r>
              <a:rPr lang="en-US" sz="2400">
                <a:solidFill>
                  <a:srgbClr val="000000"/>
                </a:solidFill>
                <a:latin typeface="Times New Roman"/>
                <a:ea typeface="Times New Roman"/>
                <a:cs typeface="Times New Roman"/>
                <a:sym typeface="Times New Roman"/>
              </a:rPr>
              <a:t>The main medications are: </a:t>
            </a:r>
            <a:endParaRPr/>
          </a:p>
          <a:p>
            <a:pPr indent="0" lvl="0" marL="0" rtl="0" algn="l">
              <a:lnSpc>
                <a:spcPct val="90000"/>
              </a:lnSpc>
              <a:spcBef>
                <a:spcPts val="600"/>
              </a:spcBef>
              <a:spcAft>
                <a:spcPts val="0"/>
              </a:spcAft>
              <a:buClr>
                <a:srgbClr val="000000"/>
              </a:buClr>
              <a:buSzPct val="100000"/>
              <a:buNone/>
            </a:pPr>
            <a:r>
              <a:rPr b="1" lang="en-US" sz="1800">
                <a:solidFill>
                  <a:srgbClr val="000000"/>
                </a:solidFill>
                <a:latin typeface="Times New Roman"/>
                <a:ea typeface="Times New Roman"/>
                <a:cs typeface="Times New Roman"/>
                <a:sym typeface="Times New Roman"/>
              </a:rPr>
              <a:t>Acetylcholinesterase inhibitors </a:t>
            </a:r>
            <a:r>
              <a:rPr lang="en-US" sz="1800">
                <a:solidFill>
                  <a:srgbClr val="000000"/>
                </a:solidFill>
                <a:latin typeface="Times New Roman"/>
                <a:ea typeface="Times New Roman"/>
                <a:cs typeface="Times New Roman"/>
                <a:sym typeface="Times New Roman"/>
              </a:rPr>
              <a:t>– these medicines prevent an enzyme from breaking down a substance called actylcholine in the brain, which helps nerve cells to comminicate with each other. </a:t>
            </a:r>
            <a:endParaRPr/>
          </a:p>
          <a:p>
            <a:pPr indent="0" lvl="0" marL="0" rtl="0" algn="l">
              <a:lnSpc>
                <a:spcPct val="90000"/>
              </a:lnSpc>
              <a:spcBef>
                <a:spcPts val="600"/>
              </a:spcBef>
              <a:spcAft>
                <a:spcPts val="0"/>
              </a:spcAft>
              <a:buClr>
                <a:srgbClr val="000000"/>
              </a:buClr>
              <a:buSzPct val="100000"/>
              <a:buNone/>
            </a:pPr>
            <a:r>
              <a:rPr b="1" lang="en-US" sz="1800">
                <a:solidFill>
                  <a:srgbClr val="000000"/>
                </a:solidFill>
                <a:latin typeface="Times New Roman"/>
                <a:ea typeface="Times New Roman"/>
                <a:cs typeface="Times New Roman"/>
                <a:sym typeface="Times New Roman"/>
              </a:rPr>
              <a:t>Memantine </a:t>
            </a:r>
            <a:r>
              <a:rPr lang="en-US" sz="1800">
                <a:solidFill>
                  <a:srgbClr val="000000"/>
                </a:solidFill>
                <a:latin typeface="Times New Roman"/>
                <a:ea typeface="Times New Roman"/>
                <a:cs typeface="Times New Roman"/>
                <a:sym typeface="Times New Roman"/>
              </a:rPr>
              <a:t>– This medicine (also known as Namenda) is given to people with moderate to severe Alzheimer’s disease, dementia with Lewy bodies and those with a combination of Alzheimer’s disease and vascular dementia. </a:t>
            </a:r>
            <a:endParaRPr sz="1800">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Clr>
                <a:srgbClr val="000000"/>
              </a:buClr>
              <a:buSzPct val="100000"/>
              <a:buNone/>
            </a:pPr>
            <a:r>
              <a:rPr b="1" lang="en-US" sz="1800">
                <a:solidFill>
                  <a:srgbClr val="000000"/>
                </a:solidFill>
                <a:latin typeface="Times New Roman"/>
                <a:ea typeface="Times New Roman"/>
                <a:cs typeface="Times New Roman"/>
                <a:sym typeface="Times New Roman"/>
              </a:rPr>
              <a:t>In his case:</a:t>
            </a:r>
            <a:endParaRPr/>
          </a:p>
          <a:p>
            <a:pPr indent="0" lvl="0" marL="0" rtl="0" algn="l">
              <a:lnSpc>
                <a:spcPct val="90000"/>
              </a:lnSpc>
              <a:spcBef>
                <a:spcPts val="600"/>
              </a:spcBef>
              <a:spcAft>
                <a:spcPts val="0"/>
              </a:spcAft>
              <a:buClr>
                <a:srgbClr val="000000"/>
              </a:buClr>
              <a:buSzPct val="100000"/>
              <a:buNone/>
            </a:pPr>
            <a:r>
              <a:rPr lang="en-US" sz="1800">
                <a:solidFill>
                  <a:srgbClr val="000000"/>
                </a:solidFill>
                <a:latin typeface="Times New Roman"/>
                <a:ea typeface="Times New Roman"/>
                <a:cs typeface="Times New Roman"/>
                <a:sym typeface="Times New Roman"/>
              </a:rPr>
              <a:t>Donepezil: 10mg</a:t>
            </a:r>
            <a:endParaRPr sz="1800">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Clr>
                <a:schemeClr val="dk1"/>
              </a:buClr>
              <a:buSzPct val="100000"/>
              <a:buNone/>
            </a:pPr>
            <a:r>
              <a:t/>
            </a:r>
            <a:endParaRPr sz="1800">
              <a:solidFill>
                <a:srgbClr val="000000"/>
              </a:solidFill>
              <a:latin typeface="Times New Roman"/>
              <a:ea typeface="Times New Roman"/>
              <a:cs typeface="Times New Roman"/>
              <a:sym typeface="Times New Roman"/>
            </a:endParaRPr>
          </a:p>
          <a:p>
            <a:pPr indent="0" lvl="0" marL="0" rtl="0" algn="l">
              <a:lnSpc>
                <a:spcPct val="90000"/>
              </a:lnSpc>
              <a:spcBef>
                <a:spcPts val="600"/>
              </a:spcBef>
              <a:spcAft>
                <a:spcPts val="0"/>
              </a:spcAft>
              <a:buClr>
                <a:schemeClr val="dk1"/>
              </a:buClr>
              <a:buSzPct val="100000"/>
              <a:buNone/>
            </a:pPr>
            <a:r>
              <a:t/>
            </a:r>
            <a:endParaRPr sz="1800">
              <a:solidFill>
                <a:srgbClr val="000000"/>
              </a:solidFill>
              <a:latin typeface="Times New Roman"/>
              <a:ea typeface="Times New Roman"/>
              <a:cs typeface="Times New Roman"/>
              <a:sym typeface="Times New Roman"/>
            </a:endParaRPr>
          </a:p>
        </p:txBody>
      </p:sp>
      <p:sp>
        <p:nvSpPr>
          <p:cNvPr id="272" name="Google Shape;272;p15"/>
          <p:cNvSpPr/>
          <p:nvPr/>
        </p:nvSpPr>
        <p:spPr>
          <a:xfrm>
            <a:off x="8219545" y="1333265"/>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cap="flat"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5"/>
          <p:cNvSpPr/>
          <p:nvPr/>
        </p:nvSpPr>
        <p:spPr>
          <a:xfrm>
            <a:off x="7575032"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5"/>
          <p:cNvSpPr/>
          <p:nvPr/>
        </p:nvSpPr>
        <p:spPr>
          <a:xfrm>
            <a:off x="8152922"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5"/>
          <p:cNvSpPr/>
          <p:nvPr/>
        </p:nvSpPr>
        <p:spPr>
          <a:xfrm>
            <a:off x="0" y="-17418"/>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276" name="Google Shape;276;p15"/>
          <p:cNvPicPr preferRelativeResize="0"/>
          <p:nvPr/>
        </p:nvPicPr>
        <p:blipFill rotWithShape="1">
          <a:blip r:embed="rId3">
            <a:alphaModFix/>
          </a:blip>
          <a:srcRect b="0" l="0" r="0" t="0"/>
          <a:stretch/>
        </p:blipFill>
        <p:spPr>
          <a:xfrm>
            <a:off x="8517928" y="1560918"/>
            <a:ext cx="2229984" cy="2241191"/>
          </a:xfrm>
          <a:prstGeom prst="rect">
            <a:avLst/>
          </a:prstGeom>
          <a:noFill/>
          <a:ln>
            <a:noFill/>
          </a:ln>
        </p:spPr>
      </p:pic>
      <p:sp>
        <p:nvSpPr>
          <p:cNvPr id="277" name="Google Shape;277;p15"/>
          <p:cNvSpPr/>
          <p:nvPr/>
        </p:nvSpPr>
        <p:spPr>
          <a:xfrm flipH="1" rot="10800000">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78" name="Google Shape;278;p15"/>
          <p:cNvSpPr txBox="1"/>
          <p:nvPr/>
        </p:nvSpPr>
        <p:spPr>
          <a:xfrm>
            <a:off x="2092878" y="6427261"/>
            <a:ext cx="90564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p16"/>
          <p:cNvSpPr txBox="1"/>
          <p:nvPr>
            <p:ph type="title"/>
          </p:nvPr>
        </p:nvSpPr>
        <p:spPr>
          <a:xfrm>
            <a:off x="1443419" y="233408"/>
            <a:ext cx="4944152" cy="16223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Method</a:t>
            </a:r>
            <a:r>
              <a:rPr lang="en-US">
                <a:latin typeface="Arial"/>
                <a:ea typeface="Arial"/>
                <a:cs typeface="Arial"/>
                <a:sym typeface="Arial"/>
              </a:rPr>
              <a:t> </a:t>
            </a:r>
            <a:endParaRPr/>
          </a:p>
        </p:txBody>
      </p:sp>
      <p:sp>
        <p:nvSpPr>
          <p:cNvPr id="284" name="Google Shape;284;p16"/>
          <p:cNvSpPr txBox="1"/>
          <p:nvPr>
            <p:ph idx="1" type="body"/>
          </p:nvPr>
        </p:nvSpPr>
        <p:spPr>
          <a:xfrm>
            <a:off x="1265200" y="1385524"/>
            <a:ext cx="4749900" cy="4460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1400"/>
              <a:buChar char="•"/>
            </a:pPr>
            <a:r>
              <a:rPr b="1" lang="en-US" sz="1400">
                <a:solidFill>
                  <a:srgbClr val="000000"/>
                </a:solidFill>
                <a:latin typeface="Lustria"/>
                <a:ea typeface="Lustria"/>
                <a:cs typeface="Lustria"/>
                <a:sym typeface="Lustria"/>
              </a:rPr>
              <a:t>Proprietary blend I</a:t>
            </a:r>
            <a:r>
              <a:rPr lang="en-US" sz="1400">
                <a:solidFill>
                  <a:srgbClr val="000000"/>
                </a:solidFill>
                <a:latin typeface="Lustria"/>
                <a:ea typeface="Lustria"/>
                <a:cs typeface="Lustria"/>
                <a:sym typeface="Lustria"/>
              </a:rPr>
              <a:t>: 2x6 drops, morning and</a:t>
            </a:r>
            <a:endParaRPr/>
          </a:p>
          <a:p>
            <a:pPr indent="0" lvl="0" marL="0" rtl="0" algn="l">
              <a:lnSpc>
                <a:spcPct val="90000"/>
              </a:lnSpc>
              <a:spcBef>
                <a:spcPts val="0"/>
              </a:spcBef>
              <a:spcAft>
                <a:spcPts val="0"/>
              </a:spcAft>
              <a:buClr>
                <a:srgbClr val="000000"/>
              </a:buClr>
              <a:buSzPts val="1400"/>
              <a:buNone/>
            </a:pPr>
            <a:r>
              <a:rPr lang="en-US" sz="1400">
                <a:solidFill>
                  <a:srgbClr val="000000"/>
                </a:solidFill>
                <a:latin typeface="Lustria"/>
                <a:ea typeface="Lustria"/>
                <a:cs typeface="Lustria"/>
                <a:sym typeface="Lustria"/>
              </a:rPr>
              <a:t>evening, for 3 days, then every 3 days then</a:t>
            </a:r>
            <a:endParaRPr/>
          </a:p>
          <a:p>
            <a:pPr indent="0" lvl="0" marL="0" rtl="0" algn="l">
              <a:lnSpc>
                <a:spcPct val="90000"/>
              </a:lnSpc>
              <a:spcBef>
                <a:spcPts val="0"/>
              </a:spcBef>
              <a:spcAft>
                <a:spcPts val="0"/>
              </a:spcAft>
              <a:buClr>
                <a:srgbClr val="000000"/>
              </a:buClr>
              <a:buSzPts val="1400"/>
              <a:buNone/>
            </a:pPr>
            <a:r>
              <a:rPr lang="en-US" sz="1400">
                <a:solidFill>
                  <a:srgbClr val="000000"/>
                </a:solidFill>
                <a:latin typeface="Lustria"/>
                <a:ea typeface="Lustria"/>
                <a:cs typeface="Lustria"/>
                <a:sym typeface="Lustria"/>
              </a:rPr>
              <a:t>increased by 1-1 drops every 3 days to 2x12</a:t>
            </a:r>
            <a:endParaRPr sz="1400">
              <a:solidFill>
                <a:srgbClr val="000000"/>
              </a:solidFill>
              <a:latin typeface="Lustria"/>
              <a:ea typeface="Lustria"/>
              <a:cs typeface="Lustria"/>
              <a:sym typeface="Lustria"/>
            </a:endParaRPr>
          </a:p>
          <a:p>
            <a:pPr indent="0" lvl="0" marL="0" rtl="0" algn="l">
              <a:lnSpc>
                <a:spcPct val="90000"/>
              </a:lnSpc>
              <a:spcBef>
                <a:spcPts val="0"/>
              </a:spcBef>
              <a:spcAft>
                <a:spcPts val="0"/>
              </a:spcAft>
              <a:buClr>
                <a:schemeClr val="dk1"/>
              </a:buClr>
              <a:buSzPts val="1400"/>
              <a:buNone/>
            </a:pPr>
            <a:r>
              <a:t/>
            </a:r>
            <a:endParaRPr sz="1400">
              <a:solidFill>
                <a:srgbClr val="000000"/>
              </a:solidFill>
              <a:latin typeface="Lustria"/>
              <a:ea typeface="Lustria"/>
              <a:cs typeface="Lustria"/>
              <a:sym typeface="Lustria"/>
            </a:endParaRPr>
          </a:p>
          <a:p>
            <a:pPr indent="-88900" lvl="0" marL="0" rtl="0" algn="l">
              <a:lnSpc>
                <a:spcPct val="90000"/>
              </a:lnSpc>
              <a:spcBef>
                <a:spcPts val="0"/>
              </a:spcBef>
              <a:spcAft>
                <a:spcPts val="0"/>
              </a:spcAft>
              <a:buClr>
                <a:srgbClr val="000000"/>
              </a:buClr>
              <a:buSzPts val="1400"/>
              <a:buChar char="•"/>
            </a:pPr>
            <a:r>
              <a:rPr b="1" lang="en-US" sz="1400">
                <a:solidFill>
                  <a:srgbClr val="000000"/>
                </a:solidFill>
                <a:latin typeface="Lustria"/>
                <a:ea typeface="Lustria"/>
                <a:cs typeface="Lustria"/>
                <a:sym typeface="Lustria"/>
              </a:rPr>
              <a:t>    Proprietary blend II </a:t>
            </a:r>
            <a:r>
              <a:rPr lang="en-US" sz="1400">
                <a:solidFill>
                  <a:srgbClr val="000000"/>
                </a:solidFill>
                <a:latin typeface="Lustria"/>
                <a:ea typeface="Lustria"/>
                <a:cs typeface="Lustria"/>
                <a:sym typeface="Lustria"/>
              </a:rPr>
              <a:t>:</a:t>
            </a:r>
            <a:r>
              <a:rPr lang="en-US" sz="1400">
                <a:latin typeface="Lustria"/>
                <a:ea typeface="Lustria"/>
                <a:cs typeface="Lustria"/>
                <a:sym typeface="Lustria"/>
              </a:rPr>
              <a:t>1 in the morning for 7 days, then 1 in the morning and 1 in the afternoon for 7 days, then 2 in the morning and 1 in the afternoon for 7 days, then 2 in the morning and 2 in the afternoon</a:t>
            </a:r>
            <a:endParaRPr sz="1400">
              <a:solidFill>
                <a:srgbClr val="000000"/>
              </a:solidFill>
              <a:latin typeface="Lustria"/>
              <a:ea typeface="Lustria"/>
              <a:cs typeface="Lustria"/>
              <a:sym typeface="Lustria"/>
            </a:endParaRPr>
          </a:p>
          <a:p>
            <a:pPr indent="0" lvl="0" marL="0" rtl="0" algn="l">
              <a:lnSpc>
                <a:spcPct val="90000"/>
              </a:lnSpc>
              <a:spcBef>
                <a:spcPts val="0"/>
              </a:spcBef>
              <a:spcAft>
                <a:spcPts val="0"/>
              </a:spcAft>
              <a:buClr>
                <a:schemeClr val="dk1"/>
              </a:buClr>
              <a:buSzPts val="1400"/>
              <a:buNone/>
            </a:pPr>
            <a:r>
              <a:t/>
            </a:r>
            <a:endParaRPr sz="1400">
              <a:solidFill>
                <a:srgbClr val="000000"/>
              </a:solidFill>
              <a:latin typeface="Lustria"/>
              <a:ea typeface="Lustria"/>
              <a:cs typeface="Lustria"/>
              <a:sym typeface="Lustria"/>
            </a:endParaRPr>
          </a:p>
          <a:p>
            <a:pPr indent="-228600" lvl="0" marL="228600" rtl="0" algn="l">
              <a:lnSpc>
                <a:spcPct val="90000"/>
              </a:lnSpc>
              <a:spcBef>
                <a:spcPts val="0"/>
              </a:spcBef>
              <a:spcAft>
                <a:spcPts val="0"/>
              </a:spcAft>
              <a:buClr>
                <a:srgbClr val="000000"/>
              </a:buClr>
              <a:buSzPts val="1400"/>
              <a:buChar char="•"/>
            </a:pPr>
            <a:r>
              <a:rPr b="1" lang="en-US" sz="1400">
                <a:solidFill>
                  <a:srgbClr val="000000"/>
                </a:solidFill>
                <a:latin typeface="Lustria"/>
                <a:ea typeface="Lustria"/>
                <a:cs typeface="Lustria"/>
                <a:sym typeface="Lustria"/>
              </a:rPr>
              <a:t>Proprietary blend III</a:t>
            </a:r>
            <a:r>
              <a:rPr lang="en-US" sz="1400">
                <a:solidFill>
                  <a:srgbClr val="000000"/>
                </a:solidFill>
                <a:latin typeface="Lustria"/>
                <a:ea typeface="Lustria"/>
                <a:cs typeface="Lustria"/>
                <a:sym typeface="Lustria"/>
              </a:rPr>
              <a:t>: 1/2 sachet in the morning</a:t>
            </a:r>
            <a:endParaRPr/>
          </a:p>
          <a:p>
            <a:pPr indent="0" lvl="0" marL="0" rtl="0" algn="l">
              <a:lnSpc>
                <a:spcPct val="90000"/>
              </a:lnSpc>
              <a:spcBef>
                <a:spcPts val="0"/>
              </a:spcBef>
              <a:spcAft>
                <a:spcPts val="0"/>
              </a:spcAft>
              <a:buClr>
                <a:srgbClr val="000000"/>
              </a:buClr>
              <a:buSzPts val="1400"/>
              <a:buNone/>
            </a:pPr>
            <a:r>
              <a:rPr lang="en-US" sz="1400">
                <a:solidFill>
                  <a:srgbClr val="000000"/>
                </a:solidFill>
                <a:latin typeface="Lustria"/>
                <a:ea typeface="Lustria"/>
                <a:cs typeface="Lustria"/>
                <a:sym typeface="Lustria"/>
              </a:rPr>
              <a:t>for 7 days then 1 sachet in the morning </a:t>
            </a:r>
            <a:endParaRPr sz="1400">
              <a:solidFill>
                <a:srgbClr val="000000"/>
              </a:solidFill>
              <a:latin typeface="Lustria"/>
              <a:ea typeface="Lustria"/>
              <a:cs typeface="Lustria"/>
              <a:sym typeface="Lustria"/>
            </a:endParaRPr>
          </a:p>
          <a:p>
            <a:pPr indent="-139700" lvl="0" marL="228600" rtl="0" algn="l">
              <a:lnSpc>
                <a:spcPct val="90000"/>
              </a:lnSpc>
              <a:spcBef>
                <a:spcPts val="0"/>
              </a:spcBef>
              <a:spcAft>
                <a:spcPts val="0"/>
              </a:spcAft>
              <a:buClr>
                <a:schemeClr val="dk1"/>
              </a:buClr>
              <a:buSzPts val="1400"/>
              <a:buNone/>
            </a:pPr>
            <a:r>
              <a:t/>
            </a:r>
            <a:endParaRPr b="1" sz="1400">
              <a:solidFill>
                <a:srgbClr val="000000"/>
              </a:solidFill>
              <a:latin typeface="Lustria"/>
              <a:ea typeface="Lustria"/>
              <a:cs typeface="Lustria"/>
              <a:sym typeface="Lustria"/>
            </a:endParaRPr>
          </a:p>
          <a:p>
            <a:pPr indent="-228600" lvl="0" marL="228600" rtl="0" algn="l">
              <a:lnSpc>
                <a:spcPct val="90000"/>
              </a:lnSpc>
              <a:spcBef>
                <a:spcPts val="0"/>
              </a:spcBef>
              <a:spcAft>
                <a:spcPts val="0"/>
              </a:spcAft>
              <a:buClr>
                <a:srgbClr val="000000"/>
              </a:buClr>
              <a:buSzPts val="1400"/>
              <a:buChar char="•"/>
            </a:pPr>
            <a:r>
              <a:rPr b="1" lang="en-US" sz="1400">
                <a:solidFill>
                  <a:srgbClr val="000000"/>
                </a:solidFill>
                <a:latin typeface="Lustria"/>
                <a:ea typeface="Lustria"/>
                <a:cs typeface="Lustria"/>
                <a:sym typeface="Lustria"/>
              </a:rPr>
              <a:t>Proprietary blend IV</a:t>
            </a:r>
            <a:r>
              <a:rPr lang="en-US" sz="1400">
                <a:solidFill>
                  <a:srgbClr val="000000"/>
                </a:solidFill>
                <a:latin typeface="Lustria"/>
                <a:ea typeface="Lustria"/>
                <a:cs typeface="Lustria"/>
                <a:sym typeface="Lustria"/>
              </a:rPr>
              <a:t>: 1/2 teaspoon in the</a:t>
            </a:r>
            <a:endParaRPr/>
          </a:p>
          <a:p>
            <a:pPr indent="0" lvl="0" marL="0" rtl="0" algn="l">
              <a:lnSpc>
                <a:spcPct val="90000"/>
              </a:lnSpc>
              <a:spcBef>
                <a:spcPts val="0"/>
              </a:spcBef>
              <a:spcAft>
                <a:spcPts val="0"/>
              </a:spcAft>
              <a:buClr>
                <a:srgbClr val="000000"/>
              </a:buClr>
              <a:buSzPts val="1400"/>
              <a:buNone/>
            </a:pPr>
            <a:r>
              <a:rPr lang="en-US" sz="1400">
                <a:solidFill>
                  <a:srgbClr val="000000"/>
                </a:solidFill>
                <a:latin typeface="Lustria"/>
                <a:ea typeface="Lustria"/>
                <a:cs typeface="Lustria"/>
                <a:sym typeface="Lustria"/>
              </a:rPr>
              <a:t>morning for 7 days, then 1 teaspoon in the morning</a:t>
            </a:r>
            <a:endParaRPr sz="1400">
              <a:solidFill>
                <a:srgbClr val="000000"/>
              </a:solidFill>
              <a:latin typeface="Lustria"/>
              <a:ea typeface="Lustria"/>
              <a:cs typeface="Lustria"/>
              <a:sym typeface="Lustria"/>
            </a:endParaRPr>
          </a:p>
          <a:p>
            <a:pPr indent="0" lvl="0" marL="0" rtl="0" algn="l">
              <a:lnSpc>
                <a:spcPct val="90000"/>
              </a:lnSpc>
              <a:spcBef>
                <a:spcPts val="0"/>
              </a:spcBef>
              <a:spcAft>
                <a:spcPts val="0"/>
              </a:spcAft>
              <a:buClr>
                <a:schemeClr val="dk1"/>
              </a:buClr>
              <a:buSzPts val="1400"/>
              <a:buNone/>
            </a:pPr>
            <a:r>
              <a:t/>
            </a:r>
            <a:endParaRPr sz="1400">
              <a:solidFill>
                <a:srgbClr val="000000"/>
              </a:solidFill>
              <a:latin typeface="Lustria"/>
              <a:ea typeface="Lustria"/>
              <a:cs typeface="Lustria"/>
              <a:sym typeface="Lustria"/>
            </a:endParaRPr>
          </a:p>
          <a:p>
            <a:pPr indent="-228600" lvl="0" marL="228600" rtl="0" algn="l">
              <a:lnSpc>
                <a:spcPct val="90000"/>
              </a:lnSpc>
              <a:spcBef>
                <a:spcPts val="0"/>
              </a:spcBef>
              <a:spcAft>
                <a:spcPts val="0"/>
              </a:spcAft>
              <a:buClr>
                <a:srgbClr val="000000"/>
              </a:buClr>
              <a:buSzPts val="1400"/>
              <a:buChar char="•"/>
            </a:pPr>
            <a:r>
              <a:rPr b="1" lang="en-US" sz="1400">
                <a:solidFill>
                  <a:srgbClr val="000000"/>
                </a:solidFill>
                <a:latin typeface="Lustria"/>
                <a:ea typeface="Lustria"/>
                <a:cs typeface="Lustria"/>
                <a:sym typeface="Lustria"/>
              </a:rPr>
              <a:t>Proprietary blend V</a:t>
            </a:r>
            <a:r>
              <a:rPr lang="en-US" sz="1400">
                <a:solidFill>
                  <a:srgbClr val="000000"/>
                </a:solidFill>
                <a:latin typeface="Lustria"/>
                <a:ea typeface="Lustria"/>
                <a:cs typeface="Lustria"/>
                <a:sym typeface="Lustria"/>
              </a:rPr>
              <a:t>: 1 teaspoon in the</a:t>
            </a:r>
            <a:endParaRPr/>
          </a:p>
          <a:p>
            <a:pPr indent="0" lvl="0" marL="0" rtl="0" algn="l">
              <a:lnSpc>
                <a:spcPct val="90000"/>
              </a:lnSpc>
              <a:spcBef>
                <a:spcPts val="0"/>
              </a:spcBef>
              <a:spcAft>
                <a:spcPts val="0"/>
              </a:spcAft>
              <a:buClr>
                <a:srgbClr val="000000"/>
              </a:buClr>
              <a:buSzPts val="1400"/>
              <a:buNone/>
            </a:pPr>
            <a:r>
              <a:rPr lang="en-US" sz="1400">
                <a:solidFill>
                  <a:srgbClr val="000000"/>
                </a:solidFill>
                <a:latin typeface="Lustria"/>
                <a:ea typeface="Lustria"/>
                <a:cs typeface="Lustria"/>
                <a:sym typeface="Lustria"/>
              </a:rPr>
              <a:t>in the evening</a:t>
            </a:r>
            <a:endParaRPr sz="1400">
              <a:solidFill>
                <a:srgbClr val="000000"/>
              </a:solidFill>
              <a:latin typeface="Lustria"/>
              <a:ea typeface="Lustria"/>
              <a:cs typeface="Lustria"/>
              <a:sym typeface="Lustria"/>
            </a:endParaRPr>
          </a:p>
          <a:p>
            <a:pPr indent="0" lvl="0" marL="0" rtl="0" algn="l">
              <a:lnSpc>
                <a:spcPct val="90000"/>
              </a:lnSpc>
              <a:spcBef>
                <a:spcPts val="0"/>
              </a:spcBef>
              <a:spcAft>
                <a:spcPts val="0"/>
              </a:spcAft>
              <a:buClr>
                <a:schemeClr val="dk1"/>
              </a:buClr>
              <a:buSzPts val="1400"/>
              <a:buNone/>
            </a:pPr>
            <a:r>
              <a:t/>
            </a:r>
            <a:endParaRPr sz="1400">
              <a:solidFill>
                <a:srgbClr val="000000"/>
              </a:solidFill>
              <a:latin typeface="Lustria"/>
              <a:ea typeface="Lustria"/>
              <a:cs typeface="Lustria"/>
              <a:sym typeface="Lustria"/>
            </a:endParaRPr>
          </a:p>
          <a:p>
            <a:pPr indent="-228600" lvl="0" marL="228600" rtl="0" algn="l">
              <a:lnSpc>
                <a:spcPct val="90000"/>
              </a:lnSpc>
              <a:spcBef>
                <a:spcPts val="0"/>
              </a:spcBef>
              <a:spcAft>
                <a:spcPts val="0"/>
              </a:spcAft>
              <a:buClr>
                <a:srgbClr val="000000"/>
              </a:buClr>
              <a:buSzPts val="1400"/>
              <a:buChar char="•"/>
            </a:pPr>
            <a:r>
              <a:rPr b="1" lang="en-US" sz="1400">
                <a:solidFill>
                  <a:srgbClr val="000000"/>
                </a:solidFill>
                <a:latin typeface="Lustria"/>
                <a:ea typeface="Lustria"/>
                <a:cs typeface="Lustria"/>
                <a:sym typeface="Lustria"/>
              </a:rPr>
              <a:t>Proprietary blend VI</a:t>
            </a:r>
            <a:r>
              <a:rPr lang="en-US" sz="1400">
                <a:solidFill>
                  <a:srgbClr val="000000"/>
                </a:solidFill>
                <a:latin typeface="Lustria"/>
                <a:ea typeface="Lustria"/>
                <a:cs typeface="Lustria"/>
                <a:sym typeface="Lustria"/>
              </a:rPr>
              <a:t>: 1 in the</a:t>
            </a:r>
            <a:endParaRPr/>
          </a:p>
          <a:p>
            <a:pPr indent="0" lvl="0" marL="0" rtl="0" algn="l">
              <a:lnSpc>
                <a:spcPct val="90000"/>
              </a:lnSpc>
              <a:spcBef>
                <a:spcPts val="0"/>
              </a:spcBef>
              <a:spcAft>
                <a:spcPts val="0"/>
              </a:spcAft>
              <a:buClr>
                <a:srgbClr val="000000"/>
              </a:buClr>
              <a:buSzPts val="1400"/>
              <a:buNone/>
            </a:pPr>
            <a:r>
              <a:rPr lang="en-US" sz="1400">
                <a:solidFill>
                  <a:srgbClr val="000000"/>
                </a:solidFill>
                <a:latin typeface="Lustria"/>
                <a:ea typeface="Lustria"/>
                <a:cs typeface="Lustria"/>
                <a:sym typeface="Lustria"/>
              </a:rPr>
              <a:t>morning for 7 days then 1 in the morning and 1 in the evening for 7 days, then 2 in the morning and 1 in the evening</a:t>
            </a:r>
            <a:endParaRPr sz="1400">
              <a:solidFill>
                <a:srgbClr val="000000"/>
              </a:solidFill>
              <a:latin typeface="Lustria"/>
              <a:ea typeface="Lustria"/>
              <a:cs typeface="Lustria"/>
              <a:sym typeface="Lustria"/>
            </a:endParaRPr>
          </a:p>
          <a:p>
            <a:pPr indent="0" lvl="0" marL="0" rtl="0" algn="l">
              <a:lnSpc>
                <a:spcPct val="90000"/>
              </a:lnSpc>
              <a:spcBef>
                <a:spcPts val="0"/>
              </a:spcBef>
              <a:spcAft>
                <a:spcPts val="0"/>
              </a:spcAft>
              <a:buClr>
                <a:schemeClr val="dk1"/>
              </a:buClr>
              <a:buSzPts val="1600"/>
              <a:buNone/>
            </a:pPr>
            <a:r>
              <a:t/>
            </a:r>
            <a:endParaRPr sz="1600">
              <a:solidFill>
                <a:srgbClr val="000000"/>
              </a:solidFill>
              <a:latin typeface="Lustria"/>
              <a:ea typeface="Lustria"/>
              <a:cs typeface="Lustria"/>
              <a:sym typeface="Lustria"/>
            </a:endParaRPr>
          </a:p>
          <a:p>
            <a:pPr indent="0" lvl="0" marL="0" rtl="0" algn="l">
              <a:lnSpc>
                <a:spcPct val="90000"/>
              </a:lnSpc>
              <a:spcBef>
                <a:spcPts val="0"/>
              </a:spcBef>
              <a:spcAft>
                <a:spcPts val="0"/>
              </a:spcAft>
              <a:buClr>
                <a:schemeClr val="dk1"/>
              </a:buClr>
              <a:buSzPts val="1600"/>
              <a:buNone/>
            </a:pPr>
            <a:r>
              <a:t/>
            </a:r>
            <a:endParaRPr sz="1600">
              <a:solidFill>
                <a:srgbClr val="000000"/>
              </a:solidFill>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t/>
            </a:r>
            <a:endParaRPr sz="1600">
              <a:solidFill>
                <a:srgbClr val="000000"/>
              </a:solidFill>
            </a:endParaRPr>
          </a:p>
          <a:p>
            <a:pPr indent="0" lvl="0" marL="0" rtl="0" algn="l">
              <a:lnSpc>
                <a:spcPct val="90000"/>
              </a:lnSpc>
              <a:spcBef>
                <a:spcPts val="0"/>
              </a:spcBef>
              <a:spcAft>
                <a:spcPts val="0"/>
              </a:spcAft>
              <a:buClr>
                <a:schemeClr val="dk1"/>
              </a:buClr>
              <a:buSzPts val="1600"/>
              <a:buNone/>
            </a:pPr>
            <a:r>
              <a:t/>
            </a:r>
            <a:endParaRPr b="0" i="0" sz="1600" u="none" strike="noStrike">
              <a:solidFill>
                <a:srgbClr val="000000"/>
              </a:solidFill>
              <a:latin typeface="Arial"/>
              <a:ea typeface="Arial"/>
              <a:cs typeface="Arial"/>
              <a:sym typeface="Arial"/>
            </a:endParaRPr>
          </a:p>
        </p:txBody>
      </p:sp>
      <p:sp>
        <p:nvSpPr>
          <p:cNvPr id="285" name="Google Shape;285;p16"/>
          <p:cNvSpPr/>
          <p:nvPr/>
        </p:nvSpPr>
        <p:spPr>
          <a:xfrm>
            <a:off x="6092950" y="0"/>
            <a:ext cx="609905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6"/>
          <p:cNvSpPr/>
          <p:nvPr/>
        </p:nvSpPr>
        <p:spPr>
          <a:xfrm>
            <a:off x="6577582" y="557784"/>
            <a:ext cx="5130204"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6"/>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6"/>
          <p:cNvSpPr txBox="1"/>
          <p:nvPr/>
        </p:nvSpPr>
        <p:spPr>
          <a:xfrm>
            <a:off x="6857926" y="786994"/>
            <a:ext cx="3685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PROPRIETARY BLENDS LEGEND </a:t>
            </a:r>
            <a:endParaRPr/>
          </a:p>
        </p:txBody>
      </p:sp>
      <p:pic>
        <p:nvPicPr>
          <p:cNvPr descr="Text, letter&#10;&#10;Description automatically generated" id="289" name="Google Shape;289;p16"/>
          <p:cNvPicPr preferRelativeResize="0"/>
          <p:nvPr/>
        </p:nvPicPr>
        <p:blipFill rotWithShape="1">
          <a:blip r:embed="rId3">
            <a:alphaModFix/>
          </a:blip>
          <a:srcRect b="0" l="0" r="0" t="0"/>
          <a:stretch/>
        </p:blipFill>
        <p:spPr>
          <a:xfrm>
            <a:off x="6859896" y="1385536"/>
            <a:ext cx="4638708" cy="4534786"/>
          </a:xfrm>
          <a:prstGeom prst="rect">
            <a:avLst/>
          </a:prstGeom>
          <a:noFill/>
          <a:ln>
            <a:noFill/>
          </a:ln>
        </p:spPr>
      </p:pic>
      <p:pic>
        <p:nvPicPr>
          <p:cNvPr descr="Picture 7" id="290" name="Google Shape;290;p16"/>
          <p:cNvPicPr preferRelativeResize="0"/>
          <p:nvPr/>
        </p:nvPicPr>
        <p:blipFill rotWithShape="1">
          <a:blip r:embed="rId4">
            <a:alphaModFix/>
          </a:blip>
          <a:srcRect b="0" l="0" r="0" t="0"/>
          <a:stretch/>
        </p:blipFill>
        <p:spPr>
          <a:xfrm>
            <a:off x="525116" y="233408"/>
            <a:ext cx="918303" cy="922918"/>
          </a:xfrm>
          <a:prstGeom prst="rect">
            <a:avLst/>
          </a:prstGeom>
          <a:noFill/>
          <a:ln>
            <a:noFill/>
          </a:ln>
        </p:spPr>
      </p:pic>
      <p:sp>
        <p:nvSpPr>
          <p:cNvPr id="291" name="Google Shape;291;p16"/>
          <p:cNvSpPr/>
          <p:nvPr/>
        </p:nvSpPr>
        <p:spPr>
          <a:xfrm flipH="1" rot="10800000">
            <a:off x="1050232" y="6400797"/>
            <a:ext cx="11141767" cy="457202"/>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292" name="Google Shape;292;p16"/>
          <p:cNvSpPr txBox="1"/>
          <p:nvPr/>
        </p:nvSpPr>
        <p:spPr>
          <a:xfrm>
            <a:off x="2570290" y="6400797"/>
            <a:ext cx="85752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7"/>
          <p:cNvSpPr txBox="1"/>
          <p:nvPr>
            <p:ph type="title"/>
          </p:nvPr>
        </p:nvSpPr>
        <p:spPr>
          <a:xfrm>
            <a:off x="1050233" y="1488517"/>
            <a:ext cx="10515600" cy="9229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latin typeface="Arial"/>
              <a:ea typeface="Arial"/>
              <a:cs typeface="Arial"/>
              <a:sym typeface="Arial"/>
            </a:endParaRPr>
          </a:p>
        </p:txBody>
      </p:sp>
      <p:sp>
        <p:nvSpPr>
          <p:cNvPr id="298" name="Google Shape;298;p17"/>
          <p:cNvSpPr txBox="1"/>
          <p:nvPr>
            <p:ph idx="1" type="body"/>
          </p:nvPr>
        </p:nvSpPr>
        <p:spPr>
          <a:xfrm>
            <a:off x="1050233" y="2411435"/>
            <a:ext cx="10515600" cy="26593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2000"/>
              <a:buNone/>
            </a:pPr>
            <a:r>
              <a:rPr lang="en-US" sz="2000">
                <a:solidFill>
                  <a:srgbClr val="000000"/>
                </a:solidFill>
                <a:latin typeface="Arial"/>
                <a:ea typeface="Arial"/>
                <a:cs typeface="Arial"/>
                <a:sym typeface="Arial"/>
              </a:rPr>
              <a:t>The ability to speak deteriorates, the ability to find information, the perception of time and the personality may also change. </a:t>
            </a:r>
            <a:endParaRPr sz="2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2000"/>
              <a:buNone/>
            </a:pPr>
            <a:r>
              <a:rPr lang="en-US" sz="2000">
                <a:solidFill>
                  <a:srgbClr val="000000"/>
                </a:solidFill>
                <a:latin typeface="Arial"/>
                <a:ea typeface="Arial"/>
                <a:cs typeface="Arial"/>
                <a:sym typeface="Arial"/>
              </a:rPr>
              <a:t>There is currently no known traditional effective method for its treatment, but the quality of life can be improved.</a:t>
            </a:r>
            <a:endParaRPr sz="20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888888"/>
              </a:buClr>
              <a:buSzPts val="2000"/>
              <a:buNone/>
            </a:pPr>
            <a:r>
              <a:t/>
            </a:r>
            <a:endParaRPr b="0" i="0" sz="2000" u="none" strike="noStrike">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2000"/>
              <a:buNone/>
            </a:pPr>
            <a:r>
              <a:rPr lang="en-US" sz="2000">
                <a:solidFill>
                  <a:srgbClr val="000000"/>
                </a:solidFill>
                <a:latin typeface="Arial"/>
                <a:ea typeface="Arial"/>
                <a:cs typeface="Arial"/>
                <a:sym typeface="Arial"/>
              </a:rPr>
              <a:t>A supportive family is indispensable, and in some cases even an expert nurse may be necessary!</a:t>
            </a:r>
            <a:endParaRPr b="0" i="0" sz="2000" u="none" strike="noStrike">
              <a:solidFill>
                <a:srgbClr val="000000"/>
              </a:solidFill>
              <a:latin typeface="Arial"/>
              <a:ea typeface="Arial"/>
              <a:cs typeface="Arial"/>
              <a:sym typeface="Arial"/>
            </a:endParaRPr>
          </a:p>
        </p:txBody>
      </p:sp>
      <p:sp>
        <p:nvSpPr>
          <p:cNvPr id="299" name="Google Shape;299;p17"/>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300" name="Google Shape;300;p17"/>
          <p:cNvPicPr preferRelativeResize="0"/>
          <p:nvPr/>
        </p:nvPicPr>
        <p:blipFill rotWithShape="1">
          <a:blip r:embed="rId3">
            <a:alphaModFix/>
          </a:blip>
          <a:srcRect b="0" l="0" r="0" t="0"/>
          <a:stretch/>
        </p:blipFill>
        <p:spPr>
          <a:xfrm>
            <a:off x="525116" y="233408"/>
            <a:ext cx="918303" cy="922918"/>
          </a:xfrm>
          <a:prstGeom prst="rect">
            <a:avLst/>
          </a:prstGeom>
          <a:noFill/>
          <a:ln>
            <a:noFill/>
          </a:ln>
        </p:spPr>
      </p:pic>
      <p:sp>
        <p:nvSpPr>
          <p:cNvPr id="301" name="Google Shape;301;p17"/>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02" name="Google Shape;302;p17"/>
          <p:cNvSpPr txBox="1"/>
          <p:nvPr/>
        </p:nvSpPr>
        <p:spPr>
          <a:xfrm>
            <a:off x="2926080" y="6441710"/>
            <a:ext cx="83863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08" name="Google Shape;308;p18"/>
          <p:cNvSpPr txBox="1"/>
          <p:nvPr>
            <p:ph type="title"/>
          </p:nvPr>
        </p:nvSpPr>
        <p:spPr>
          <a:xfrm>
            <a:off x="1193538" y="685878"/>
            <a:ext cx="6247722" cy="12831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Results </a:t>
            </a:r>
            <a:endParaRPr>
              <a:latin typeface="Arial"/>
              <a:ea typeface="Arial"/>
              <a:cs typeface="Arial"/>
              <a:sym typeface="Arial"/>
            </a:endParaRPr>
          </a:p>
        </p:txBody>
      </p:sp>
      <p:sp>
        <p:nvSpPr>
          <p:cNvPr id="309" name="Google Shape;309;p18"/>
          <p:cNvSpPr txBox="1"/>
          <p:nvPr>
            <p:ph idx="1" type="body"/>
          </p:nvPr>
        </p:nvSpPr>
        <p:spPr>
          <a:xfrm>
            <a:off x="1298332" y="1508759"/>
            <a:ext cx="6401559" cy="384048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None/>
            </a:pPr>
            <a:r>
              <a:rPr lang="en-US" sz="1600">
                <a:solidFill>
                  <a:srgbClr val="000000"/>
                </a:solidFill>
                <a:latin typeface="Sorts Mill Goudy"/>
                <a:ea typeface="Sorts Mill Goudy"/>
                <a:cs typeface="Sorts Mill Goudy"/>
                <a:sym typeface="Sorts Mill Goudy"/>
              </a:rPr>
              <a:t>After 1 month </a:t>
            </a:r>
            <a:r>
              <a:rPr lang="en-US" sz="1600">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600"/>
              <a:buNone/>
            </a:pPr>
            <a:r>
              <a:t/>
            </a:r>
            <a:endParaRPr b="0" i="0" sz="1600" u="none" strike="noStrike">
              <a:latin typeface="Sorts Mill Goudy"/>
              <a:ea typeface="Sorts Mill Goudy"/>
              <a:cs typeface="Sorts Mill Goudy"/>
              <a:sym typeface="Sorts Mill Goudy"/>
            </a:endParaRPr>
          </a:p>
          <a:p>
            <a:pPr indent="0" lvl="0" marL="0" rtl="0" algn="l">
              <a:lnSpc>
                <a:spcPct val="100000"/>
              </a:lnSpc>
              <a:spcBef>
                <a:spcPts val="0"/>
              </a:spcBef>
              <a:spcAft>
                <a:spcPts val="0"/>
              </a:spcAft>
              <a:buClr>
                <a:schemeClr val="dk1"/>
              </a:buClr>
              <a:buSzPts val="1600"/>
              <a:buNone/>
            </a:pPr>
            <a:r>
              <a:rPr lang="en-US" sz="1600">
                <a:latin typeface="Sorts Mill Goudy"/>
                <a:ea typeface="Sorts Mill Goudy"/>
                <a:cs typeface="Sorts Mill Goudy"/>
                <a:sym typeface="Sorts Mill Goudy"/>
              </a:rPr>
              <a:t>The change was first reported by the family:</a:t>
            </a:r>
            <a:endParaRPr/>
          </a:p>
          <a:p>
            <a:pPr indent="0" lvl="0" marL="0" rtl="0" algn="l">
              <a:lnSpc>
                <a:spcPct val="100000"/>
              </a:lnSpc>
              <a:spcBef>
                <a:spcPts val="0"/>
              </a:spcBef>
              <a:spcAft>
                <a:spcPts val="0"/>
              </a:spcAft>
              <a:buClr>
                <a:schemeClr val="dk1"/>
              </a:buClr>
              <a:buSzPts val="1600"/>
              <a:buNone/>
            </a:pPr>
            <a:r>
              <a:rPr lang="en-US" sz="1600">
                <a:latin typeface="Sorts Mill Goudy"/>
                <a:ea typeface="Sorts Mill Goudy"/>
                <a:cs typeface="Sorts Mill Goudy"/>
                <a:sym typeface="Sorts Mill Goudy"/>
              </a:rPr>
              <a:t>A slight improvement in speaking skills, the ability to find information, and the mood.</a:t>
            </a:r>
            <a:endParaRPr sz="1600">
              <a:latin typeface="Sorts Mill Goudy"/>
              <a:ea typeface="Sorts Mill Goudy"/>
              <a:cs typeface="Sorts Mill Goudy"/>
              <a:sym typeface="Sorts Mill Goudy"/>
            </a:endParaRPr>
          </a:p>
          <a:p>
            <a:pPr indent="0" lvl="0" marL="0" rtl="0" algn="l">
              <a:lnSpc>
                <a:spcPct val="100000"/>
              </a:lnSpc>
              <a:spcBef>
                <a:spcPts val="0"/>
              </a:spcBef>
              <a:spcAft>
                <a:spcPts val="0"/>
              </a:spcAft>
              <a:buClr>
                <a:schemeClr val="dk1"/>
              </a:buClr>
              <a:buSzPts val="1600"/>
              <a:buNone/>
            </a:pPr>
            <a:r>
              <a:t/>
            </a:r>
            <a:endParaRPr sz="1600">
              <a:latin typeface="Sorts Mill Goudy"/>
              <a:ea typeface="Sorts Mill Goudy"/>
              <a:cs typeface="Sorts Mill Goudy"/>
              <a:sym typeface="Sorts Mill Goudy"/>
            </a:endParaRPr>
          </a:p>
          <a:p>
            <a:pPr indent="0" lvl="0" marL="0" rtl="0" algn="l">
              <a:lnSpc>
                <a:spcPct val="100000"/>
              </a:lnSpc>
              <a:spcBef>
                <a:spcPts val="0"/>
              </a:spcBef>
              <a:spcAft>
                <a:spcPts val="0"/>
              </a:spcAft>
              <a:buClr>
                <a:schemeClr val="dk1"/>
              </a:buClr>
              <a:buSzPts val="1600"/>
              <a:buNone/>
            </a:pPr>
            <a:r>
              <a:rPr b="0" i="0" lang="en-US" sz="1600" u="none" strike="noStrike">
                <a:latin typeface="Sorts Mill Goudy"/>
                <a:ea typeface="Sorts Mill Goudy"/>
                <a:cs typeface="Sorts Mill Goudy"/>
                <a:sym typeface="Sorts Mill Goudy"/>
              </a:rPr>
              <a:t>After 4 month:</a:t>
            </a:r>
            <a:endParaRPr sz="1600">
              <a:latin typeface="Sorts Mill Goudy"/>
              <a:ea typeface="Sorts Mill Goudy"/>
              <a:cs typeface="Sorts Mill Goudy"/>
              <a:sym typeface="Sorts Mill Goudy"/>
            </a:endParaRPr>
          </a:p>
          <a:p>
            <a:pPr indent="0" lvl="0" marL="0" rtl="0" algn="l">
              <a:lnSpc>
                <a:spcPct val="100000"/>
              </a:lnSpc>
              <a:spcBef>
                <a:spcPts val="0"/>
              </a:spcBef>
              <a:spcAft>
                <a:spcPts val="0"/>
              </a:spcAft>
              <a:buClr>
                <a:schemeClr val="dk1"/>
              </a:buClr>
              <a:buSzPts val="1600"/>
              <a:buNone/>
            </a:pPr>
            <a:r>
              <a:rPr lang="en-US" sz="1600">
                <a:latin typeface="Sorts Mill Goudy"/>
                <a:ea typeface="Sorts Mill Goudy"/>
                <a:cs typeface="Sorts Mill Goudy"/>
                <a:sym typeface="Sorts Mill Goudy"/>
              </a:rPr>
              <a:t>Mini-Mental State Examination (MMSE): from </a:t>
            </a:r>
            <a:r>
              <a:rPr lang="en-US" sz="2000">
                <a:latin typeface="Sorts Mill Goudy"/>
                <a:ea typeface="Sorts Mill Goudy"/>
                <a:cs typeface="Sorts Mill Goudy"/>
                <a:sym typeface="Sorts Mill Goudy"/>
              </a:rPr>
              <a:t>19 </a:t>
            </a:r>
            <a:r>
              <a:rPr lang="en-US" sz="1600">
                <a:latin typeface="Sorts Mill Goudy"/>
                <a:ea typeface="Sorts Mill Goudy"/>
                <a:cs typeface="Sorts Mill Goudy"/>
                <a:sym typeface="Sorts Mill Goudy"/>
              </a:rPr>
              <a:t>to </a:t>
            </a:r>
            <a:r>
              <a:rPr lang="en-US" sz="2000">
                <a:solidFill>
                  <a:srgbClr val="FF0000"/>
                </a:solidFill>
                <a:latin typeface="Sorts Mill Goudy"/>
                <a:ea typeface="Sorts Mill Goudy"/>
                <a:cs typeface="Sorts Mill Goudy"/>
                <a:sym typeface="Sorts Mill Goudy"/>
              </a:rPr>
              <a:t>24</a:t>
            </a:r>
            <a:r>
              <a:rPr lang="en-US" sz="1600">
                <a:latin typeface="Sorts Mill Goudy"/>
                <a:ea typeface="Sorts Mill Goudy"/>
                <a:cs typeface="Sorts Mill Goudy"/>
                <a:sym typeface="Sorts Mill Goudy"/>
              </a:rPr>
              <a:t>!!!</a:t>
            </a:r>
            <a:endParaRPr/>
          </a:p>
          <a:p>
            <a:pPr indent="0" lvl="0" marL="0" rtl="0" algn="l">
              <a:lnSpc>
                <a:spcPct val="100000"/>
              </a:lnSpc>
              <a:spcBef>
                <a:spcPts val="0"/>
              </a:spcBef>
              <a:spcAft>
                <a:spcPts val="0"/>
              </a:spcAft>
              <a:buClr>
                <a:schemeClr val="dk1"/>
              </a:buClr>
              <a:buSzPts val="1600"/>
              <a:buNone/>
            </a:pPr>
            <a:r>
              <a:t/>
            </a:r>
            <a:endParaRPr b="0" i="0" sz="1600" u="none" strike="noStrike">
              <a:latin typeface="Sorts Mill Goudy"/>
              <a:ea typeface="Sorts Mill Goudy"/>
              <a:cs typeface="Sorts Mill Goudy"/>
              <a:sym typeface="Sorts Mill Goudy"/>
            </a:endParaRPr>
          </a:p>
          <a:p>
            <a:pPr indent="0" lvl="0" marL="0" rtl="0" algn="l">
              <a:lnSpc>
                <a:spcPct val="100000"/>
              </a:lnSpc>
              <a:spcBef>
                <a:spcPts val="0"/>
              </a:spcBef>
              <a:spcAft>
                <a:spcPts val="0"/>
              </a:spcAft>
              <a:buClr>
                <a:schemeClr val="dk1"/>
              </a:buClr>
              <a:buSzPts val="1600"/>
              <a:buNone/>
            </a:pPr>
            <a:r>
              <a:rPr lang="en-US" sz="1600">
                <a:latin typeface="Sorts Mill Goudy"/>
                <a:ea typeface="Sorts Mill Goudy"/>
                <a:cs typeface="Sorts Mill Goudy"/>
                <a:sym typeface="Sorts Mill Goudy"/>
              </a:rPr>
              <a:t>Expressed improvement in speaking skills, ability to find information, perception of time and mood. </a:t>
            </a:r>
            <a:endParaRPr/>
          </a:p>
          <a:p>
            <a:pPr indent="0" lvl="0" marL="0" rtl="0" algn="l">
              <a:lnSpc>
                <a:spcPct val="100000"/>
              </a:lnSpc>
              <a:spcBef>
                <a:spcPts val="0"/>
              </a:spcBef>
              <a:spcAft>
                <a:spcPts val="0"/>
              </a:spcAft>
              <a:buClr>
                <a:schemeClr val="dk1"/>
              </a:buClr>
              <a:buSzPts val="1600"/>
              <a:buNone/>
            </a:pPr>
            <a:r>
              <a:rPr lang="en-US" sz="1600">
                <a:latin typeface="Sorts Mill Goudy"/>
                <a:ea typeface="Sorts Mill Goudy"/>
                <a:cs typeface="Sorts Mill Goudy"/>
                <a:sym typeface="Sorts Mill Goudy"/>
              </a:rPr>
              <a:t>And not only the family, but also the patient could report on the improvement.</a:t>
            </a:r>
            <a:endParaRPr sz="1600">
              <a:latin typeface="Sorts Mill Goudy"/>
              <a:ea typeface="Sorts Mill Goudy"/>
              <a:cs typeface="Sorts Mill Goudy"/>
              <a:sym typeface="Sorts Mill Goudy"/>
            </a:endParaRPr>
          </a:p>
          <a:p>
            <a:pPr indent="0" lvl="0" marL="0" rtl="0" algn="l">
              <a:lnSpc>
                <a:spcPct val="100000"/>
              </a:lnSpc>
              <a:spcBef>
                <a:spcPts val="0"/>
              </a:spcBef>
              <a:spcAft>
                <a:spcPts val="0"/>
              </a:spcAft>
              <a:buClr>
                <a:schemeClr val="dk1"/>
              </a:buClr>
              <a:buSzPts val="1600"/>
              <a:buNone/>
            </a:pPr>
            <a:r>
              <a:rPr lang="en-US" sz="1600">
                <a:latin typeface="Sorts Mill Goudy"/>
                <a:ea typeface="Sorts Mill Goudy"/>
                <a:cs typeface="Sorts Mill Goudy"/>
                <a:sym typeface="Sorts Mill Goudy"/>
              </a:rPr>
              <a:t>Based on these, the patient's quality of life improved!</a:t>
            </a:r>
            <a:endParaRPr sz="1600">
              <a:latin typeface="Sorts Mill Goudy"/>
              <a:ea typeface="Sorts Mill Goudy"/>
              <a:cs typeface="Sorts Mill Goudy"/>
              <a:sym typeface="Sorts Mill Goudy"/>
            </a:endParaRPr>
          </a:p>
          <a:p>
            <a:pPr indent="0" lvl="0" marL="0" rtl="0" algn="l">
              <a:lnSpc>
                <a:spcPct val="100000"/>
              </a:lnSpc>
              <a:spcBef>
                <a:spcPts val="0"/>
              </a:spcBef>
              <a:spcAft>
                <a:spcPts val="0"/>
              </a:spcAft>
              <a:buClr>
                <a:schemeClr val="dk1"/>
              </a:buClr>
              <a:buSzPts val="1600"/>
              <a:buNone/>
            </a:pPr>
            <a:r>
              <a:rPr lang="en-US" sz="1600">
                <a:latin typeface="Sorts Mill Goudy"/>
                <a:ea typeface="Sorts Mill Goudy"/>
                <a:cs typeface="Sorts Mill Goudy"/>
                <a:sym typeface="Sorts Mill Goudy"/>
              </a:rPr>
              <a:t>In consultation with the neurologist, the dose of the drug was reduced from 10 mg to 5 mg.</a:t>
            </a:r>
            <a:endParaRPr sz="1600">
              <a:latin typeface="Sorts Mill Goudy"/>
              <a:ea typeface="Sorts Mill Goudy"/>
              <a:cs typeface="Sorts Mill Goudy"/>
              <a:sym typeface="Sorts Mill Goudy"/>
            </a:endParaRPr>
          </a:p>
          <a:p>
            <a:pPr indent="0" lvl="0" marL="0" rtl="0" algn="l">
              <a:lnSpc>
                <a:spcPct val="100000"/>
              </a:lnSpc>
              <a:spcBef>
                <a:spcPts val="0"/>
              </a:spcBef>
              <a:spcAft>
                <a:spcPts val="0"/>
              </a:spcAft>
              <a:buClr>
                <a:schemeClr val="dk1"/>
              </a:buClr>
              <a:buSzPts val="1600"/>
              <a:buNone/>
            </a:pPr>
            <a:r>
              <a:t/>
            </a:r>
            <a:endParaRPr b="0" i="0" sz="1600" u="none" strike="noStrike">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1"/>
              </a:buClr>
              <a:buSzPts val="1600"/>
              <a:buNone/>
            </a:pPr>
            <a:r>
              <a:t/>
            </a:r>
            <a:endParaRPr sz="1600">
              <a:latin typeface="Sorts Mill Goudy"/>
              <a:ea typeface="Sorts Mill Goudy"/>
              <a:cs typeface="Sorts Mill Goudy"/>
              <a:sym typeface="Sorts Mill Goudy"/>
            </a:endParaRPr>
          </a:p>
        </p:txBody>
      </p:sp>
      <p:sp>
        <p:nvSpPr>
          <p:cNvPr id="310" name="Google Shape;310;p18"/>
          <p:cNvSpPr/>
          <p:nvPr/>
        </p:nvSpPr>
        <p:spPr>
          <a:xfrm>
            <a:off x="8219545" y="1333265"/>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cap="flat"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1" name="Google Shape;311;p18"/>
          <p:cNvSpPr/>
          <p:nvPr/>
        </p:nvSpPr>
        <p:spPr>
          <a:xfrm>
            <a:off x="7575032"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2" name="Google Shape;312;p18"/>
          <p:cNvSpPr/>
          <p:nvPr/>
        </p:nvSpPr>
        <p:spPr>
          <a:xfrm>
            <a:off x="8152922"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3" name="Google Shape;313;p18"/>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Picture 7" id="314" name="Google Shape;314;p18"/>
          <p:cNvPicPr preferRelativeResize="0"/>
          <p:nvPr/>
        </p:nvPicPr>
        <p:blipFill rotWithShape="1">
          <a:blip r:embed="rId3">
            <a:alphaModFix/>
          </a:blip>
          <a:srcRect b="0" l="0" r="0" t="0"/>
          <a:stretch/>
        </p:blipFill>
        <p:spPr>
          <a:xfrm>
            <a:off x="8517928" y="1560918"/>
            <a:ext cx="2229984" cy="2241191"/>
          </a:xfrm>
          <a:prstGeom prst="rect">
            <a:avLst/>
          </a:prstGeom>
          <a:noFill/>
          <a:ln>
            <a:noFill/>
          </a:ln>
        </p:spPr>
      </p:pic>
      <p:sp>
        <p:nvSpPr>
          <p:cNvPr id="315" name="Google Shape;315;p18"/>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16" name="Google Shape;316;p18"/>
          <p:cNvSpPr txBox="1"/>
          <p:nvPr/>
        </p:nvSpPr>
        <p:spPr>
          <a:xfrm>
            <a:off x="2917372" y="6420849"/>
            <a:ext cx="92746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19"/>
          <p:cNvSpPr/>
          <p:nvPr/>
        </p:nvSpPr>
        <p:spPr>
          <a:xfrm rot="-5400000">
            <a:off x="800100" y="1491343"/>
            <a:ext cx="3333749" cy="3499103"/>
          </a:xfrm>
          <a:prstGeom prst="downArrow">
            <a:avLst>
              <a:gd fmla="val 100000" name="adj1"/>
              <a:gd fmla="val 15788" name="adj2"/>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txBox="1"/>
          <p:nvPr>
            <p:ph type="title"/>
          </p:nvPr>
        </p:nvSpPr>
        <p:spPr>
          <a:xfrm>
            <a:off x="1028700" y="1967266"/>
            <a:ext cx="2628900" cy="254725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alibri"/>
              <a:buNone/>
            </a:pPr>
            <a:r>
              <a:rPr lang="en-US" sz="3600">
                <a:solidFill>
                  <a:srgbClr val="FFFFFF"/>
                </a:solidFill>
                <a:latin typeface="Calibri"/>
                <a:ea typeface="Calibri"/>
                <a:cs typeface="Calibri"/>
                <a:sym typeface="Calibri"/>
              </a:rPr>
              <a:t>Research Studies </a:t>
            </a:r>
            <a:endParaRPr/>
          </a:p>
        </p:txBody>
      </p:sp>
      <p:pic>
        <p:nvPicPr>
          <p:cNvPr descr="Top 7 Posture Research Studies of 2016" id="323" name="Google Shape;323;p19"/>
          <p:cNvPicPr preferRelativeResize="0"/>
          <p:nvPr>
            <p:ph idx="1" type="body"/>
          </p:nvPr>
        </p:nvPicPr>
        <p:blipFill rotWithShape="1">
          <a:blip r:embed="rId3">
            <a:alphaModFix/>
          </a:blip>
          <a:srcRect b="0" l="0" r="0" t="0"/>
          <a:stretch/>
        </p:blipFill>
        <p:spPr>
          <a:xfrm>
            <a:off x="4777316" y="1020687"/>
            <a:ext cx="6780700" cy="4814297"/>
          </a:xfrm>
          <a:prstGeom prst="rect">
            <a:avLst/>
          </a:prstGeom>
          <a:noFill/>
          <a:ln>
            <a:noFill/>
          </a:ln>
        </p:spPr>
      </p:pic>
      <p:sp>
        <p:nvSpPr>
          <p:cNvPr id="324" name="Google Shape;324;p19"/>
          <p:cNvSpPr/>
          <p:nvPr/>
        </p:nvSpPr>
        <p:spPr>
          <a:xfrm flipH="1" rot="10800000">
            <a:off x="0" y="6400797"/>
            <a:ext cx="12191999"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25" name="Google Shape;325;p19"/>
          <p:cNvSpPr txBox="1"/>
          <p:nvPr/>
        </p:nvSpPr>
        <p:spPr>
          <a:xfrm>
            <a:off x="2381359" y="6396832"/>
            <a:ext cx="91766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
          <p:cNvSpPr txBox="1"/>
          <p:nvPr>
            <p:ph type="ctrTitle"/>
          </p:nvPr>
        </p:nvSpPr>
        <p:spPr>
          <a:xfrm>
            <a:off x="1928982" y="1051948"/>
            <a:ext cx="5238466" cy="29914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Times New Roman"/>
              <a:buNone/>
            </a:pPr>
            <a:r>
              <a:rPr lang="en-US" sz="6600">
                <a:latin typeface="Times New Roman"/>
                <a:ea typeface="Times New Roman"/>
                <a:cs typeface="Times New Roman"/>
                <a:sym typeface="Times New Roman"/>
              </a:rPr>
              <a:t>ISNS </a:t>
            </a:r>
            <a:br>
              <a:rPr lang="en-US" sz="6600">
                <a:latin typeface="Times New Roman"/>
                <a:ea typeface="Times New Roman"/>
                <a:cs typeface="Times New Roman"/>
                <a:sym typeface="Times New Roman"/>
              </a:rPr>
            </a:br>
            <a:r>
              <a:rPr lang="en-US" sz="6600">
                <a:latin typeface="Times New Roman"/>
                <a:ea typeface="Times New Roman"/>
                <a:cs typeface="Times New Roman"/>
                <a:sym typeface="Times New Roman"/>
              </a:rPr>
              <a:t>CASE</a:t>
            </a:r>
            <a:br>
              <a:rPr lang="en-US" sz="6600">
                <a:latin typeface="Times New Roman"/>
                <a:ea typeface="Times New Roman"/>
                <a:cs typeface="Times New Roman"/>
                <a:sym typeface="Times New Roman"/>
              </a:rPr>
            </a:br>
            <a:r>
              <a:rPr lang="en-US" sz="6600">
                <a:latin typeface="Times New Roman"/>
                <a:ea typeface="Times New Roman"/>
                <a:cs typeface="Times New Roman"/>
                <a:sym typeface="Times New Roman"/>
              </a:rPr>
              <a:t>STUDy</a:t>
            </a:r>
            <a:endParaRPr/>
          </a:p>
        </p:txBody>
      </p:sp>
      <p:sp>
        <p:nvSpPr>
          <p:cNvPr id="103" name="Google Shape;103;p2"/>
          <p:cNvSpPr txBox="1"/>
          <p:nvPr>
            <p:ph idx="1" type="subTitle"/>
          </p:nvPr>
        </p:nvSpPr>
        <p:spPr>
          <a:xfrm>
            <a:off x="1928982" y="4121228"/>
            <a:ext cx="2911329" cy="21635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latin typeface="Times New Roman"/>
                <a:ea typeface="Times New Roman"/>
                <a:cs typeface="Times New Roman"/>
                <a:sym typeface="Times New Roman"/>
              </a:rPr>
              <a:t>With Dr. Norbert Ketskes on Senile Dementia </a:t>
            </a:r>
            <a:endParaRPr/>
          </a:p>
          <a:p>
            <a:pPr indent="0" lvl="0" marL="0" rtl="0" algn="l">
              <a:lnSpc>
                <a:spcPct val="100000"/>
              </a:lnSpc>
              <a:spcBef>
                <a:spcPts val="0"/>
              </a:spcBef>
              <a:spcAft>
                <a:spcPts val="0"/>
              </a:spcAft>
              <a:buClr>
                <a:schemeClr val="dk1"/>
              </a:buClr>
              <a:buSzPts val="2000"/>
              <a:buNone/>
            </a:pPr>
            <a:r>
              <a:rPr lang="en-US" sz="2000">
                <a:latin typeface="Times New Roman"/>
                <a:ea typeface="Times New Roman"/>
                <a:cs typeface="Times New Roman"/>
                <a:sym typeface="Times New Roman"/>
              </a:rPr>
              <a:t> </a:t>
            </a:r>
            <a:endParaRPr/>
          </a:p>
        </p:txBody>
      </p:sp>
      <p:sp>
        <p:nvSpPr>
          <p:cNvPr id="104" name="Google Shape;104;p2"/>
          <p:cNvSpPr/>
          <p:nvPr/>
        </p:nvSpPr>
        <p:spPr>
          <a:xfrm>
            <a:off x="5510370" y="851518"/>
            <a:ext cx="6184806" cy="5154967"/>
          </a:xfrm>
          <a:custGeom>
            <a:rect b="b" l="l" r="r" t="t"/>
            <a:pathLst>
              <a:path extrusionOk="0" h="5154967" w="6184806">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105" name="Google Shape;105;p2"/>
          <p:cNvPicPr preferRelativeResize="0"/>
          <p:nvPr/>
        </p:nvPicPr>
        <p:blipFill rotWithShape="1">
          <a:blip r:embed="rId3">
            <a:alphaModFix/>
          </a:blip>
          <a:srcRect b="0" l="0" r="0" t="0"/>
          <a:stretch/>
        </p:blipFill>
        <p:spPr>
          <a:xfrm>
            <a:off x="7167448" y="1873557"/>
            <a:ext cx="3803039" cy="3822152"/>
          </a:xfrm>
          <a:prstGeom prst="rect">
            <a:avLst/>
          </a:prstGeom>
          <a:noFill/>
          <a:ln>
            <a:noFill/>
          </a:ln>
        </p:spPr>
      </p:pic>
      <p:sp>
        <p:nvSpPr>
          <p:cNvPr id="106" name="Google Shape;106;p2"/>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2"/>
          <p:cNvSpPr/>
          <p:nvPr/>
        </p:nvSpPr>
        <p:spPr>
          <a:xfrm flipH="1" rot="10800000">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08" name="Google Shape;108;p2"/>
          <p:cNvSpPr txBox="1"/>
          <p:nvPr/>
        </p:nvSpPr>
        <p:spPr>
          <a:xfrm>
            <a:off x="2708518" y="6434047"/>
            <a:ext cx="89178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0"/>
          <p:cNvSpPr txBox="1"/>
          <p:nvPr>
            <p:ph type="title"/>
          </p:nvPr>
        </p:nvSpPr>
        <p:spPr>
          <a:xfrm>
            <a:off x="1201615" y="41201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Times New Roman"/>
              <a:buNone/>
            </a:pPr>
            <a:r>
              <a:rPr b="0" i="0" lang="en-US" sz="3600" u="none" strike="noStrike">
                <a:solidFill>
                  <a:srgbClr val="000000"/>
                </a:solidFill>
                <a:latin typeface="Times New Roman"/>
                <a:ea typeface="Times New Roman"/>
                <a:cs typeface="Times New Roman"/>
                <a:sym typeface="Times New Roman"/>
              </a:rPr>
              <a:t>Curcumin, Cardiometabolic Health and Dementia</a:t>
            </a:r>
            <a:br>
              <a:rPr b="0" i="0" lang="en-US" sz="3600" u="none" strike="noStrike">
                <a:solidFill>
                  <a:srgbClr val="000000"/>
                </a:solidFill>
                <a:latin typeface="Times New Roman"/>
                <a:ea typeface="Times New Roman"/>
                <a:cs typeface="Times New Roman"/>
                <a:sym typeface="Times New Roman"/>
              </a:rPr>
            </a:br>
            <a:r>
              <a:rPr b="0" i="0" lang="en-US" sz="1200" u="none" strike="noStrike">
                <a:solidFill>
                  <a:srgbClr val="000000"/>
                </a:solidFill>
                <a:latin typeface="Times New Roman"/>
                <a:ea typeface="Times New Roman"/>
                <a:cs typeface="Times New Roman"/>
                <a:sym typeface="Times New Roman"/>
              </a:rPr>
              <a:t>Yoona Kim and Peter Clifton </a:t>
            </a:r>
            <a:endParaRPr sz="7200">
              <a:latin typeface="Times New Roman"/>
              <a:ea typeface="Times New Roman"/>
              <a:cs typeface="Times New Roman"/>
              <a:sym typeface="Times New Roman"/>
            </a:endParaRPr>
          </a:p>
        </p:txBody>
      </p:sp>
      <p:sp>
        <p:nvSpPr>
          <p:cNvPr id="331" name="Google Shape;331;p20"/>
          <p:cNvSpPr txBox="1"/>
          <p:nvPr>
            <p:ph idx="1" type="body"/>
          </p:nvPr>
        </p:nvSpPr>
        <p:spPr>
          <a:xfrm>
            <a:off x="1201615" y="1849071"/>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212121"/>
              </a:buClr>
              <a:buSzPct val="100000"/>
              <a:buChar char="•"/>
            </a:pPr>
            <a:r>
              <a:rPr b="0" i="0" lang="en-US" u="none" strike="noStrike">
                <a:solidFill>
                  <a:srgbClr val="212121"/>
                </a:solidFill>
                <a:latin typeface="Times New Roman"/>
                <a:ea typeface="Times New Roman"/>
                <a:cs typeface="Times New Roman"/>
                <a:sym typeface="Times New Roman"/>
              </a:rPr>
              <a:t>The aim of this review is to examine potential mechanisms of the actions of curcumin in both animal and human studies. Curcumin modulates relevant molecular target pathways to improve glucose and lipid metabolism, suppress inflammation, stimulate antioxidant enzymes, facilitate insulin signaling and reduce gut permeability. Curcumin also inhibits Aβ and tau accumulation in animal models and enhances mitochondria and synaptic function.</a:t>
            </a:r>
            <a:endParaRPr/>
          </a:p>
          <a:p>
            <a:pPr indent="-228600" lvl="0" marL="228600" rtl="0" algn="l">
              <a:lnSpc>
                <a:spcPct val="90000"/>
              </a:lnSpc>
              <a:spcBef>
                <a:spcPts val="1000"/>
              </a:spcBef>
              <a:spcAft>
                <a:spcPts val="0"/>
              </a:spcAft>
              <a:buClr>
                <a:srgbClr val="212121"/>
              </a:buClr>
              <a:buSzPct val="100000"/>
              <a:buChar char="•"/>
            </a:pPr>
            <a:r>
              <a:rPr b="0" i="0" lang="en-US" u="none" strike="noStrike">
                <a:solidFill>
                  <a:srgbClr val="212121"/>
                </a:solidFill>
                <a:latin typeface="Times New Roman"/>
                <a:ea typeface="Times New Roman"/>
                <a:cs typeface="Times New Roman"/>
                <a:sym typeface="Times New Roman"/>
              </a:rPr>
              <a:t>In conclusion, based on high-dose animal and in vitro studies, curcumin appears to be a promising therapeutic agent to decrease the risk of T2DM, CVD and neurodegenerative disease by improving glucose homeostasis, lipid metabolism, endothelial function and insulin signaling, and by inhibiting Aβ aggregation. These favorable effects of curcumin could be attributable to potent anti-oxidant and anti-inflammatory actions.</a:t>
            </a:r>
            <a:endParaRPr/>
          </a:p>
          <a:p>
            <a:pPr indent="0" lvl="0" marL="0" rtl="0" algn="l">
              <a:lnSpc>
                <a:spcPct val="90000"/>
              </a:lnSpc>
              <a:spcBef>
                <a:spcPts val="1000"/>
              </a:spcBef>
              <a:spcAft>
                <a:spcPts val="0"/>
              </a:spcAft>
              <a:buClr>
                <a:schemeClr val="dk1"/>
              </a:buClr>
              <a:buSzPct val="100000"/>
              <a:buNone/>
            </a:pPr>
            <a:r>
              <a:rPr lang="en-US" sz="1500" u="sng">
                <a:solidFill>
                  <a:schemeClr val="hlink"/>
                </a:solidFill>
                <a:latin typeface="Times New Roman"/>
                <a:ea typeface="Times New Roman"/>
                <a:cs typeface="Times New Roman"/>
                <a:sym typeface="Times New Roman"/>
                <a:hlinkClick r:id="rId3"/>
              </a:rPr>
              <a:t>https://www.ncbi.nlm.nih.gov/pmc/articles/PMC6210685/</a:t>
            </a:r>
            <a:r>
              <a:rPr lang="en-US" sz="1500">
                <a:latin typeface="Times New Roman"/>
                <a:ea typeface="Times New Roman"/>
                <a:cs typeface="Times New Roman"/>
                <a:sym typeface="Times New Roman"/>
              </a:rPr>
              <a:t> </a:t>
            </a:r>
            <a:endParaRPr/>
          </a:p>
        </p:txBody>
      </p:sp>
      <p:sp>
        <p:nvSpPr>
          <p:cNvPr id="332" name="Google Shape;332;p20"/>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34" name="Google Shape;334;p20"/>
          <p:cNvSpPr txBox="1"/>
          <p:nvPr/>
        </p:nvSpPr>
        <p:spPr>
          <a:xfrm>
            <a:off x="2942493" y="6444519"/>
            <a:ext cx="86399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descr="Picture 7" id="335" name="Google Shape;335;p20"/>
          <p:cNvPicPr preferRelativeResize="0"/>
          <p:nvPr/>
        </p:nvPicPr>
        <p:blipFill rotWithShape="1">
          <a:blip r:embed="rId4">
            <a:alphaModFix/>
          </a:blip>
          <a:srcRect b="0" l="0" r="0" t="0"/>
          <a:stretch/>
        </p:blipFill>
        <p:spPr>
          <a:xfrm>
            <a:off x="11123249" y="5850441"/>
            <a:ext cx="918303" cy="9229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1"/>
          <p:cNvSpPr txBox="1"/>
          <p:nvPr>
            <p:ph type="title"/>
          </p:nvPr>
        </p:nvSpPr>
        <p:spPr>
          <a:xfrm>
            <a:off x="1154723" y="316524"/>
            <a:ext cx="10515600" cy="156173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Times New Roman"/>
              <a:buNone/>
            </a:pPr>
            <a:br>
              <a:rPr b="0" i="0" lang="en-US" sz="3600" u="none" strike="noStrike">
                <a:solidFill>
                  <a:srgbClr val="000000"/>
                </a:solidFill>
                <a:latin typeface="Times New Roman"/>
                <a:ea typeface="Times New Roman"/>
                <a:cs typeface="Times New Roman"/>
                <a:sym typeface="Times New Roman"/>
              </a:rPr>
            </a:br>
            <a:r>
              <a:rPr b="0" i="0" lang="en-US" sz="3600" u="none" strike="noStrike">
                <a:solidFill>
                  <a:srgbClr val="000000"/>
                </a:solidFill>
                <a:latin typeface="Times New Roman"/>
                <a:ea typeface="Times New Roman"/>
                <a:cs typeface="Times New Roman"/>
                <a:sym typeface="Times New Roman"/>
              </a:rPr>
              <a:t>Role of Vitamin D in Cognitive Dysfunction: New Molecular Concepts and Discrepancies between Animal and Human Findings</a:t>
            </a:r>
            <a:br>
              <a:rPr b="0" i="0" lang="en-US" sz="3600" u="none" strike="noStrike">
                <a:solidFill>
                  <a:srgbClr val="000000"/>
                </a:solidFill>
                <a:latin typeface="Times New Roman"/>
                <a:ea typeface="Times New Roman"/>
                <a:cs typeface="Times New Roman"/>
                <a:sym typeface="Times New Roman"/>
              </a:rPr>
            </a:br>
            <a:r>
              <a:rPr b="0" i="0" lang="en-US" sz="1300" u="none" strike="noStrike">
                <a:solidFill>
                  <a:srgbClr val="2E75B5"/>
                </a:solidFill>
                <a:latin typeface="Times New Roman"/>
                <a:ea typeface="Times New Roman"/>
                <a:cs typeface="Times New Roman"/>
                <a:sym typeface="Times New Roman"/>
              </a:rPr>
              <a:t>Zsolt Gall and Orsoyla Szekely </a:t>
            </a:r>
            <a:br>
              <a:rPr b="0" i="0" lang="en-US" sz="1800" u="none" strike="noStrike">
                <a:solidFill>
                  <a:srgbClr val="000000"/>
                </a:solidFill>
                <a:latin typeface="Cambria"/>
                <a:ea typeface="Cambria"/>
                <a:cs typeface="Cambria"/>
                <a:sym typeface="Cambria"/>
              </a:rPr>
            </a:br>
            <a:endParaRPr/>
          </a:p>
        </p:txBody>
      </p:sp>
      <p:sp>
        <p:nvSpPr>
          <p:cNvPr id="341" name="Google Shape;341;p21"/>
          <p:cNvSpPr txBox="1"/>
          <p:nvPr>
            <p:ph idx="1" type="body"/>
          </p:nvPr>
        </p:nvSpPr>
        <p:spPr>
          <a:xfrm>
            <a:off x="1154723" y="2024917"/>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rgbClr val="212121"/>
              </a:buClr>
              <a:buSzPct val="100000"/>
              <a:buChar char="•"/>
            </a:pPr>
            <a:r>
              <a:rPr lang="en-US">
                <a:solidFill>
                  <a:srgbClr val="212121"/>
                </a:solidFill>
                <a:latin typeface="Times New Roman"/>
                <a:ea typeface="Times New Roman"/>
                <a:cs typeface="Times New Roman"/>
                <a:sym typeface="Times New Roman"/>
              </a:rPr>
              <a:t>I</a:t>
            </a:r>
            <a:r>
              <a:rPr b="0" i="0" lang="en-US" u="none" strike="noStrike">
                <a:solidFill>
                  <a:srgbClr val="212121"/>
                </a:solidFill>
                <a:latin typeface="Times New Roman"/>
                <a:ea typeface="Times New Roman"/>
                <a:cs typeface="Times New Roman"/>
                <a:sym typeface="Times New Roman"/>
              </a:rPr>
              <a:t>ncreasing evidence suggests that besides the several metabolic, endocrine, and immune functions of 1alpha,25-dihydroxyvitamin D (1,25(OH)2D), the neuronal effects of 1,25(OH)2D should also be considered an essential contributor to the development of cognition in the early years and its maintenance in aging.</a:t>
            </a:r>
            <a:endParaRPr/>
          </a:p>
          <a:p>
            <a:pPr indent="-228600" lvl="0" marL="228600" rtl="0" algn="l">
              <a:lnSpc>
                <a:spcPct val="90000"/>
              </a:lnSpc>
              <a:spcBef>
                <a:spcPts val="1000"/>
              </a:spcBef>
              <a:spcAft>
                <a:spcPts val="0"/>
              </a:spcAft>
              <a:buClr>
                <a:srgbClr val="212121"/>
              </a:buClr>
              <a:buSzPct val="100000"/>
              <a:buChar char="•"/>
            </a:pPr>
            <a:r>
              <a:rPr b="0" i="0" lang="en-US" u="none" strike="noStrike">
                <a:solidFill>
                  <a:srgbClr val="212121"/>
                </a:solidFill>
                <a:latin typeface="Times New Roman"/>
                <a:ea typeface="Times New Roman"/>
                <a:cs typeface="Times New Roman"/>
                <a:sym typeface="Times New Roman"/>
              </a:rPr>
              <a:t>The neuroprotective, anti-inflammatory and antioxidant properties of vitamin D have been widely studied in preclinical studies, which then led to the hypothesis that vitamin D could serve as a potentially modifiable risk factor for cognitive decline and neurodegenerative diseases.</a:t>
            </a:r>
            <a:endParaRPr>
              <a:solidFill>
                <a:srgbClr val="212121"/>
              </a:solidFill>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rgbClr val="212121"/>
              </a:buClr>
              <a:buSzPct val="100000"/>
              <a:buChar char="•"/>
            </a:pPr>
            <a:r>
              <a:rPr b="0" i="0" lang="en-US" u="none" strike="noStrike">
                <a:solidFill>
                  <a:srgbClr val="212121"/>
                </a:solidFill>
                <a:latin typeface="Times New Roman"/>
                <a:ea typeface="Times New Roman"/>
                <a:cs typeface="Times New Roman"/>
                <a:sym typeface="Times New Roman"/>
              </a:rPr>
              <a:t>The evidence reviewed above demonstrates that vitamin D is important for normal brain development and function in rodents and humans, as deficiency can affect cognition. </a:t>
            </a:r>
            <a:endParaRPr/>
          </a:p>
          <a:p>
            <a:pPr indent="0" lvl="0" marL="0" rtl="0" algn="l">
              <a:lnSpc>
                <a:spcPct val="90000"/>
              </a:lnSpc>
              <a:spcBef>
                <a:spcPts val="1000"/>
              </a:spcBef>
              <a:spcAft>
                <a:spcPts val="0"/>
              </a:spcAft>
              <a:buClr>
                <a:schemeClr val="dk1"/>
              </a:buClr>
              <a:buSzPct val="100000"/>
              <a:buNone/>
            </a:pPr>
            <a:r>
              <a:t/>
            </a:r>
            <a:endParaRPr b="0" i="0" u="none" strike="noStrike">
              <a:solidFill>
                <a:srgbClr val="212121"/>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rPr lang="en-US" sz="1500" u="sng">
                <a:solidFill>
                  <a:schemeClr val="hlink"/>
                </a:solidFill>
                <a:latin typeface="Times New Roman"/>
                <a:ea typeface="Times New Roman"/>
                <a:cs typeface="Times New Roman"/>
                <a:sym typeface="Times New Roman"/>
                <a:hlinkClick r:id="rId3"/>
              </a:rPr>
              <a:t>https://pubmed.ncbi.nlm.nih.gov/34835929/</a:t>
            </a:r>
            <a:r>
              <a:rPr lang="en-US" sz="1500">
                <a:latin typeface="Times New Roman"/>
                <a:ea typeface="Times New Roman"/>
                <a:cs typeface="Times New Roman"/>
                <a:sym typeface="Times New Roman"/>
              </a:rPr>
              <a:t> </a:t>
            </a:r>
            <a:endParaRPr/>
          </a:p>
        </p:txBody>
      </p:sp>
      <p:sp>
        <p:nvSpPr>
          <p:cNvPr id="342" name="Google Shape;342;p21"/>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44" name="Google Shape;344;p21"/>
          <p:cNvSpPr txBox="1"/>
          <p:nvPr/>
        </p:nvSpPr>
        <p:spPr>
          <a:xfrm>
            <a:off x="2860431" y="6400370"/>
            <a:ext cx="81123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descr="Picture 7" id="345" name="Google Shape;345;p21"/>
          <p:cNvPicPr preferRelativeResize="0"/>
          <p:nvPr/>
        </p:nvPicPr>
        <p:blipFill rotWithShape="1">
          <a:blip r:embed="rId4">
            <a:alphaModFix/>
          </a:blip>
          <a:srcRect b="0" l="0" r="0" t="0"/>
          <a:stretch/>
        </p:blipFill>
        <p:spPr>
          <a:xfrm>
            <a:off x="11123249" y="5850441"/>
            <a:ext cx="918303" cy="92291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2"/>
          <p:cNvSpPr txBox="1"/>
          <p:nvPr>
            <p:ph type="title"/>
          </p:nvPr>
        </p:nvSpPr>
        <p:spPr>
          <a:xfrm>
            <a:off x="1154723" y="586154"/>
            <a:ext cx="10515600" cy="129210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Times New Roman"/>
              <a:buNone/>
            </a:pPr>
            <a:br>
              <a:rPr b="0" i="0" lang="en-US" sz="3600" u="none" strike="noStrike">
                <a:solidFill>
                  <a:srgbClr val="000000"/>
                </a:solidFill>
                <a:latin typeface="Times New Roman"/>
                <a:ea typeface="Times New Roman"/>
                <a:cs typeface="Times New Roman"/>
                <a:sym typeface="Times New Roman"/>
              </a:rPr>
            </a:br>
            <a:r>
              <a:rPr b="0" i="0" lang="en-US" sz="4000" u="none" strike="noStrike">
                <a:solidFill>
                  <a:srgbClr val="000000"/>
                </a:solidFill>
                <a:latin typeface="Times New Roman"/>
                <a:ea typeface="Times New Roman"/>
                <a:cs typeface="Times New Roman"/>
                <a:sym typeface="Times New Roman"/>
              </a:rPr>
              <a:t>Zinc, and Neurodegenerative Diseases</a:t>
            </a:r>
            <a:br>
              <a:rPr b="0" i="0" lang="en-US" sz="4000" u="none" strike="noStrike">
                <a:solidFill>
                  <a:srgbClr val="000000"/>
                </a:solidFill>
                <a:latin typeface="Times New Roman"/>
                <a:ea typeface="Times New Roman"/>
                <a:cs typeface="Times New Roman"/>
                <a:sym typeface="Times New Roman"/>
              </a:rPr>
            </a:br>
            <a:r>
              <a:rPr b="0" i="0" lang="en-US" sz="1300" u="none" strike="noStrike">
                <a:solidFill>
                  <a:srgbClr val="2E75B5"/>
                </a:solidFill>
                <a:latin typeface="Times New Roman"/>
                <a:ea typeface="Times New Roman"/>
                <a:cs typeface="Times New Roman"/>
                <a:sym typeface="Times New Roman"/>
              </a:rPr>
              <a:t>Masahiro Kawahara, Ken-Ichiro Tanaka, and Midori Kato-Negishi</a:t>
            </a:r>
            <a:br>
              <a:rPr b="0" i="0" lang="en-US" sz="1800" u="none" strike="noStrike">
                <a:solidFill>
                  <a:srgbClr val="000000"/>
                </a:solidFill>
                <a:latin typeface="Cambria"/>
                <a:ea typeface="Cambria"/>
                <a:cs typeface="Cambria"/>
                <a:sym typeface="Cambria"/>
              </a:rPr>
            </a:br>
            <a:br>
              <a:rPr b="0" i="0" lang="en-US" sz="1800" u="none" strike="noStrike">
                <a:solidFill>
                  <a:srgbClr val="000000"/>
                </a:solidFill>
                <a:latin typeface="Cambria"/>
                <a:ea typeface="Cambria"/>
                <a:cs typeface="Cambria"/>
                <a:sym typeface="Cambria"/>
              </a:rPr>
            </a:br>
            <a:endParaRPr/>
          </a:p>
        </p:txBody>
      </p:sp>
      <p:sp>
        <p:nvSpPr>
          <p:cNvPr id="351" name="Google Shape;351;p22"/>
          <p:cNvSpPr txBox="1"/>
          <p:nvPr>
            <p:ph idx="1" type="body"/>
          </p:nvPr>
        </p:nvSpPr>
        <p:spPr>
          <a:xfrm>
            <a:off x="1154723" y="202491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12121"/>
              </a:buClr>
              <a:buSzPts val="2400"/>
              <a:buChar char="•"/>
            </a:pPr>
            <a:r>
              <a:rPr b="0" i="0" lang="en-US" sz="2400" u="none" strike="noStrike">
                <a:solidFill>
                  <a:srgbClr val="212121"/>
                </a:solidFill>
                <a:latin typeface="Times New Roman"/>
                <a:ea typeface="Times New Roman"/>
                <a:cs typeface="Times New Roman"/>
                <a:sym typeface="Times New Roman"/>
              </a:rPr>
              <a:t>Zinc (Zn) is abundantly present in the brain and accumulates in the synaptic vesicles. Synaptic Zn is released with neuronal excitation and plays essential roles in learning and memory. Increasing evidence suggests that the disruption of Zn homeostasis is involved in various neurodegenerative diseases including Alzheimer’s disease, a vascular type of dementia, and prion diseases. </a:t>
            </a:r>
            <a:endParaRPr/>
          </a:p>
          <a:p>
            <a:pPr indent="-228600" lvl="0" marL="228600" rtl="0" algn="l">
              <a:lnSpc>
                <a:spcPct val="90000"/>
              </a:lnSpc>
              <a:spcBef>
                <a:spcPts val="1000"/>
              </a:spcBef>
              <a:spcAft>
                <a:spcPts val="0"/>
              </a:spcAft>
              <a:buClr>
                <a:srgbClr val="212121"/>
              </a:buClr>
              <a:buSzPts val="2400"/>
              <a:buChar char="•"/>
            </a:pPr>
            <a:r>
              <a:rPr b="0" i="0" lang="en-US" sz="2400" u="none" strike="noStrike">
                <a:solidFill>
                  <a:srgbClr val="212121"/>
                </a:solidFill>
                <a:latin typeface="Times New Roman"/>
                <a:ea typeface="Times New Roman"/>
                <a:cs typeface="Times New Roman"/>
                <a:sym typeface="Times New Roman"/>
              </a:rPr>
              <a:t>Zn plays critical roles in the pathogenesis of neurodegenerative diseases, such as AD, VD, and prion diseases</a:t>
            </a:r>
            <a:endParaRPr/>
          </a:p>
          <a:p>
            <a:pPr indent="-76200" lvl="0" marL="228600" rtl="0" algn="l">
              <a:lnSpc>
                <a:spcPct val="90000"/>
              </a:lnSpc>
              <a:spcBef>
                <a:spcPts val="1000"/>
              </a:spcBef>
              <a:spcAft>
                <a:spcPts val="0"/>
              </a:spcAft>
              <a:buClr>
                <a:schemeClr val="dk1"/>
              </a:buClr>
              <a:buSzPts val="2400"/>
              <a:buNone/>
            </a:pPr>
            <a:r>
              <a:t/>
            </a:r>
            <a:endParaRPr sz="2400">
              <a:solidFill>
                <a:srgbClr val="212121"/>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400"/>
              <a:buNone/>
            </a:pPr>
            <a:r>
              <a:t/>
            </a:r>
            <a:endParaRPr sz="2400">
              <a:solidFill>
                <a:srgbClr val="212121"/>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400"/>
              <a:buNone/>
            </a:pPr>
            <a:r>
              <a:t/>
            </a:r>
            <a:endParaRPr b="0" i="0" sz="2400" u="none" strike="noStrike">
              <a:solidFill>
                <a:srgbClr val="212121"/>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2E75B5"/>
              </a:buClr>
              <a:buSzPts val="1200"/>
              <a:buNone/>
            </a:pPr>
            <a:r>
              <a:rPr b="0" i="0" lang="en-US" sz="1200" u="none" strike="noStrike">
                <a:solidFill>
                  <a:srgbClr val="2E75B5"/>
                </a:solidFill>
                <a:latin typeface="Times New Roman"/>
                <a:ea typeface="Times New Roman"/>
                <a:cs typeface="Times New Roman"/>
                <a:sym typeface="Times New Roman"/>
              </a:rPr>
              <a:t>https://www.ncbi.nlm.nih.gov/pmc/articles/PMC5852723/</a:t>
            </a:r>
            <a:endParaRPr/>
          </a:p>
          <a:p>
            <a:pPr indent="-25400" lvl="0" marL="228600" rtl="0" algn="l">
              <a:lnSpc>
                <a:spcPct val="90000"/>
              </a:lnSpc>
              <a:spcBef>
                <a:spcPts val="1000"/>
              </a:spcBef>
              <a:spcAft>
                <a:spcPts val="0"/>
              </a:spcAft>
              <a:buClr>
                <a:schemeClr val="dk1"/>
              </a:buClr>
              <a:buSzPts val="3200"/>
              <a:buNone/>
            </a:pPr>
            <a:r>
              <a:t/>
            </a:r>
            <a:endParaRPr sz="3200">
              <a:latin typeface="Times New Roman"/>
              <a:ea typeface="Times New Roman"/>
              <a:cs typeface="Times New Roman"/>
              <a:sym typeface="Times New Roman"/>
            </a:endParaRPr>
          </a:p>
        </p:txBody>
      </p:sp>
      <p:sp>
        <p:nvSpPr>
          <p:cNvPr id="352" name="Google Shape;352;p22"/>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4" name="Google Shape;354;p22"/>
          <p:cNvSpPr txBox="1"/>
          <p:nvPr/>
        </p:nvSpPr>
        <p:spPr>
          <a:xfrm>
            <a:off x="2860431" y="6400370"/>
            <a:ext cx="81123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descr="Picture 7" id="355" name="Google Shape;355;p22"/>
          <p:cNvPicPr preferRelativeResize="0"/>
          <p:nvPr/>
        </p:nvPicPr>
        <p:blipFill rotWithShape="1">
          <a:blip r:embed="rId3">
            <a:alphaModFix/>
          </a:blip>
          <a:srcRect b="0" l="0" r="0" t="0"/>
          <a:stretch/>
        </p:blipFill>
        <p:spPr>
          <a:xfrm>
            <a:off x="11123249" y="5850441"/>
            <a:ext cx="918303" cy="9229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3"/>
          <p:cNvSpPr txBox="1"/>
          <p:nvPr>
            <p:ph type="title"/>
          </p:nvPr>
        </p:nvSpPr>
        <p:spPr>
          <a:xfrm>
            <a:off x="1676400" y="76105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i="1" lang="en-US">
                <a:latin typeface="Arial"/>
                <a:ea typeface="Arial"/>
                <a:cs typeface="Arial"/>
                <a:sym typeface="Arial"/>
              </a:rPr>
              <a:t>References </a:t>
            </a:r>
            <a:endParaRPr/>
          </a:p>
        </p:txBody>
      </p:sp>
      <p:sp>
        <p:nvSpPr>
          <p:cNvPr id="361" name="Google Shape;361;p23"/>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362" name="Google Shape;362;p23"/>
          <p:cNvPicPr preferRelativeResize="0"/>
          <p:nvPr/>
        </p:nvPicPr>
        <p:blipFill rotWithShape="1">
          <a:blip r:embed="rId3">
            <a:alphaModFix/>
          </a:blip>
          <a:srcRect b="0" l="0" r="0" t="0"/>
          <a:stretch/>
        </p:blipFill>
        <p:spPr>
          <a:xfrm>
            <a:off x="525116" y="233408"/>
            <a:ext cx="918303" cy="922918"/>
          </a:xfrm>
          <a:prstGeom prst="rect">
            <a:avLst/>
          </a:prstGeom>
          <a:noFill/>
          <a:ln>
            <a:noFill/>
          </a:ln>
        </p:spPr>
      </p:pic>
      <p:sp>
        <p:nvSpPr>
          <p:cNvPr id="363" name="Google Shape;363;p23"/>
          <p:cNvSpPr txBox="1"/>
          <p:nvPr>
            <p:ph idx="1" type="body"/>
          </p:nvPr>
        </p:nvSpPr>
        <p:spPr>
          <a:xfrm>
            <a:off x="1283214" y="1831494"/>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hlinkClick r:id="rId4"/>
              </a:rPr>
              <a:t>https://www.alzinfo.org/articles/senile-dementia/</a:t>
            </a:r>
            <a:r>
              <a:rPr lang="en-US"/>
              <a:t> </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hlinkClick r:id="rId5"/>
              </a:rPr>
              <a:t>https://www.nia.nih.gov/health/infographics/understanding-different-types-dementia</a:t>
            </a:r>
            <a:r>
              <a:rPr lang="en-US"/>
              <a:t> </a:t>
            </a:r>
            <a:endParaRPr/>
          </a:p>
          <a:p>
            <a:pPr indent="-228600" lvl="0" marL="228600" rtl="0" algn="l">
              <a:lnSpc>
                <a:spcPct val="90000"/>
              </a:lnSpc>
              <a:spcBef>
                <a:spcPts val="1000"/>
              </a:spcBef>
              <a:spcAft>
                <a:spcPts val="0"/>
              </a:spcAft>
              <a:buClr>
                <a:schemeClr val="dk1"/>
              </a:buClr>
              <a:buSzPts val="2800"/>
              <a:buChar char="•"/>
            </a:pPr>
            <a:r>
              <a:rPr lang="en-US" sz="2800" u="sng">
                <a:solidFill>
                  <a:schemeClr val="hlink"/>
                </a:solidFill>
                <a:latin typeface="Times New Roman"/>
                <a:ea typeface="Times New Roman"/>
                <a:cs typeface="Times New Roman"/>
                <a:sym typeface="Times New Roman"/>
                <a:hlinkClick r:id="rId6"/>
              </a:rPr>
              <a:t>https://www.ncbi.nlm.nih.gov/pmc/articles/PMC6210685/</a:t>
            </a:r>
            <a:r>
              <a:rPr lang="en-US" sz="2800">
                <a:latin typeface="Times New Roman"/>
                <a:ea typeface="Times New Roman"/>
                <a:cs typeface="Times New Roman"/>
                <a:sym typeface="Times New Roman"/>
              </a:rPr>
              <a:t> </a:t>
            </a:r>
            <a:endParaRPr/>
          </a:p>
          <a:p>
            <a:pPr indent="-228600" lvl="0" marL="228600" rtl="0" algn="l">
              <a:lnSpc>
                <a:spcPct val="90000"/>
              </a:lnSpc>
              <a:spcBef>
                <a:spcPts val="1000"/>
              </a:spcBef>
              <a:spcAft>
                <a:spcPts val="0"/>
              </a:spcAft>
              <a:buClr>
                <a:schemeClr val="dk1"/>
              </a:buClr>
              <a:buSzPts val="2800"/>
              <a:buChar char="•"/>
            </a:pPr>
            <a:r>
              <a:rPr lang="en-US" sz="2800" u="sng">
                <a:solidFill>
                  <a:schemeClr val="hlink"/>
                </a:solidFill>
                <a:latin typeface="Times New Roman"/>
                <a:ea typeface="Times New Roman"/>
                <a:cs typeface="Times New Roman"/>
                <a:sym typeface="Times New Roman"/>
                <a:hlinkClick r:id="rId7"/>
              </a:rPr>
              <a:t>https://pubmed.ncbi.nlm.nih.gov/34835929/</a:t>
            </a:r>
            <a:r>
              <a:rPr lang="en-US" sz="2800">
                <a:latin typeface="Times New Roman"/>
                <a:ea typeface="Times New Roman"/>
                <a:cs typeface="Times New Roman"/>
                <a:sym typeface="Times New Roman"/>
              </a:rPr>
              <a:t> </a:t>
            </a:r>
            <a:endParaRPr/>
          </a:p>
          <a:p>
            <a:pPr indent="-228600" lvl="0" marL="228600" rtl="0" algn="l">
              <a:lnSpc>
                <a:spcPct val="90000"/>
              </a:lnSpc>
              <a:spcBef>
                <a:spcPts val="1000"/>
              </a:spcBef>
              <a:spcAft>
                <a:spcPts val="0"/>
              </a:spcAft>
              <a:buClr>
                <a:schemeClr val="dk1"/>
              </a:buClr>
              <a:buSzPts val="2800"/>
              <a:buChar char="•"/>
            </a:pPr>
            <a:r>
              <a:rPr lang="en-US" sz="2800" u="sng">
                <a:solidFill>
                  <a:schemeClr val="hlink"/>
                </a:solidFill>
                <a:latin typeface="Times New Roman"/>
                <a:ea typeface="Times New Roman"/>
                <a:cs typeface="Times New Roman"/>
                <a:sym typeface="Times New Roman"/>
                <a:hlinkClick r:id="rId8"/>
              </a:rPr>
              <a:t>https://www.ncbi.nlm.nih.gov/pmc/articles/PMC5852723/</a:t>
            </a:r>
            <a:r>
              <a:rPr lang="en-US">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chemeClr val="dk1"/>
              </a:buClr>
              <a:buSzPts val="2800"/>
              <a:buNone/>
            </a:pPr>
            <a:r>
              <a:t/>
            </a:r>
            <a:endParaRPr sz="2800">
              <a:latin typeface="Times New Roman"/>
              <a:ea typeface="Times New Roman"/>
              <a:cs typeface="Times New Roman"/>
              <a:sym typeface="Times New Roman"/>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64" name="Google Shape;364;p23"/>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5" name="Google Shape;365;p23"/>
          <p:cNvSpPr txBox="1"/>
          <p:nvPr/>
        </p:nvSpPr>
        <p:spPr>
          <a:xfrm>
            <a:off x="2977482" y="6444519"/>
            <a:ext cx="8164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24"/>
          <p:cNvSpPr txBox="1"/>
          <p:nvPr>
            <p:ph type="title"/>
          </p:nvPr>
        </p:nvSpPr>
        <p:spPr>
          <a:xfrm>
            <a:off x="1404489" y="0"/>
            <a:ext cx="7474172" cy="40757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Thank You for </a:t>
            </a:r>
            <a:br>
              <a:rPr lang="en-US" sz="5400">
                <a:latin typeface="Arial"/>
                <a:ea typeface="Arial"/>
                <a:cs typeface="Arial"/>
                <a:sym typeface="Arial"/>
              </a:rPr>
            </a:br>
            <a:r>
              <a:rPr lang="en-US" sz="5400">
                <a:latin typeface="Arial"/>
                <a:ea typeface="Arial"/>
                <a:cs typeface="Arial"/>
                <a:sym typeface="Arial"/>
              </a:rPr>
              <a:t>Joining Us This Week!! </a:t>
            </a:r>
            <a:endParaRPr/>
          </a:p>
        </p:txBody>
      </p:sp>
      <p:sp>
        <p:nvSpPr>
          <p:cNvPr id="371" name="Google Shape;371;p24"/>
          <p:cNvSpPr/>
          <p:nvPr/>
        </p:nvSpPr>
        <p:spPr>
          <a:xfrm>
            <a:off x="10088880" y="0"/>
            <a:ext cx="2103120" cy="6858000"/>
          </a:xfrm>
          <a:prstGeom prst="rect">
            <a:avLst/>
          </a:prstGeom>
          <a:solidFill>
            <a:srgbClr val="2225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4"/>
          <p:cNvSpPr/>
          <p:nvPr/>
        </p:nvSpPr>
        <p:spPr>
          <a:xfrm>
            <a:off x="8915400" y="2358913"/>
            <a:ext cx="2140172" cy="2140172"/>
          </a:xfrm>
          <a:prstGeom prst="ellipse">
            <a:avLst/>
          </a:prstGeom>
          <a:solidFill>
            <a:srgbClr val="FFFFFF"/>
          </a:solidFill>
          <a:ln cap="flat" cmpd="sng" w="22225">
            <a:solidFill>
              <a:srgbClr val="F2C68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373" name="Google Shape;373;p24"/>
          <p:cNvPicPr preferRelativeResize="0"/>
          <p:nvPr/>
        </p:nvPicPr>
        <p:blipFill rotWithShape="1">
          <a:blip r:embed="rId3">
            <a:alphaModFix/>
          </a:blip>
          <a:srcRect b="651" l="0" r="-9" t="0"/>
          <a:stretch/>
        </p:blipFill>
        <p:spPr>
          <a:xfrm>
            <a:off x="7263221" y="1193675"/>
            <a:ext cx="4477839" cy="4470647"/>
          </a:xfrm>
          <a:custGeom>
            <a:rect b="b" l="l" r="r" t="t"/>
            <a:pathLst>
              <a:path extrusionOk="0" h="6057610" w="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374" name="Google Shape;374;p24"/>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4"/>
          <p:cNvSpPr/>
          <p:nvPr/>
        </p:nvSpPr>
        <p:spPr>
          <a:xfrm flipH="1" rot="10800000">
            <a:off x="1050233" y="6400797"/>
            <a:ext cx="9038648"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76" name="Google Shape;376;p24"/>
          <p:cNvSpPr txBox="1"/>
          <p:nvPr/>
        </p:nvSpPr>
        <p:spPr>
          <a:xfrm>
            <a:off x="1901070" y="6454796"/>
            <a:ext cx="71976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377687" y="1045499"/>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Times New Roman"/>
              <a:buNone/>
            </a:pPr>
            <a:r>
              <a:rPr lang="en-US">
                <a:latin typeface="Times New Roman"/>
                <a:ea typeface="Times New Roman"/>
                <a:cs typeface="Times New Roman"/>
                <a:sym typeface="Times New Roman"/>
              </a:rPr>
              <a:t>Medical Disclaimer </a:t>
            </a:r>
            <a:br>
              <a:rPr lang="en-US">
                <a:latin typeface="Calibri"/>
                <a:ea typeface="Calibri"/>
                <a:cs typeface="Calibri"/>
                <a:sym typeface="Calibri"/>
              </a:rPr>
            </a:br>
            <a:endParaRPr/>
          </a:p>
        </p:txBody>
      </p:sp>
      <p:sp>
        <p:nvSpPr>
          <p:cNvPr id="114" name="Google Shape;114;p3"/>
          <p:cNvSpPr txBox="1"/>
          <p:nvPr>
            <p:ph idx="1" type="body"/>
          </p:nvPr>
        </p:nvSpPr>
        <p:spPr>
          <a:xfrm>
            <a:off x="3866322" y="2147219"/>
            <a:ext cx="7255565" cy="423598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Clr>
                <a:schemeClr val="dk1"/>
              </a:buClr>
              <a:buSzPct val="100000"/>
              <a:buNone/>
            </a:pPr>
            <a:r>
              <a:rPr lang="en-US">
                <a:latin typeface="Times New Roman"/>
                <a:ea typeface="Times New Roman"/>
                <a:cs typeface="Times New Roman"/>
                <a:sym typeface="Times New Roman"/>
              </a:rPr>
              <a:t>The information provided is for educational purposes and is not intended as medical advice, or a substitute for the medical advice of a physician or other qualified health care professional. This is for  science and educational purposes only and cannot be used in any aspect for sales or marketing.  You should not use this information for diagnosing a health or fitness problem or disease.  You should always consult with a doctor or other health care professional for medical advice or information about diagnosis and treatment. </a:t>
            </a:r>
            <a:r>
              <a:rPr b="1" lang="en-US">
                <a:latin typeface="Times New Roman"/>
                <a:ea typeface="Times New Roman"/>
                <a:cs typeface="Times New Roman"/>
                <a:sym typeface="Times New Roman"/>
              </a:rPr>
              <a:t>This is Confidential. Do not distribute</a:t>
            </a:r>
            <a:r>
              <a:rPr lang="en-US">
                <a:latin typeface="Times New Roman"/>
                <a:ea typeface="Times New Roman"/>
                <a:cs typeface="Times New Roman"/>
                <a:sym typeface="Times New Roman"/>
              </a:rPr>
              <a:t>—for scientific educational purposes only.  </a:t>
            </a:r>
            <a:endParaRPr/>
          </a:p>
          <a:p>
            <a:pPr indent="0" lvl="0" marL="0" rtl="0" algn="l">
              <a:lnSpc>
                <a:spcPct val="90000"/>
              </a:lnSpc>
              <a:spcBef>
                <a:spcPts val="1000"/>
              </a:spcBef>
              <a:spcAft>
                <a:spcPts val="0"/>
              </a:spcAft>
              <a:buClr>
                <a:schemeClr val="dk1"/>
              </a:buClr>
              <a:buSzPct val="100000"/>
              <a:buNone/>
            </a:pPr>
            <a:r>
              <a:t/>
            </a:r>
            <a:endParaRPr/>
          </a:p>
        </p:txBody>
      </p:sp>
      <p:sp>
        <p:nvSpPr>
          <p:cNvPr id="115" name="Google Shape;115;p3"/>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116" name="Google Shape;116;p3"/>
          <p:cNvPicPr preferRelativeResize="0"/>
          <p:nvPr/>
        </p:nvPicPr>
        <p:blipFill rotWithShape="1">
          <a:blip r:embed="rId3">
            <a:alphaModFix/>
          </a:blip>
          <a:srcRect b="0" l="0" r="0" t="0"/>
          <a:stretch/>
        </p:blipFill>
        <p:spPr>
          <a:xfrm>
            <a:off x="128740" y="2027583"/>
            <a:ext cx="3055560" cy="3070915"/>
          </a:xfrm>
          <a:prstGeom prst="rect">
            <a:avLst/>
          </a:prstGeom>
          <a:noFill/>
          <a:ln>
            <a:noFill/>
          </a:ln>
        </p:spPr>
      </p:pic>
      <p:sp>
        <p:nvSpPr>
          <p:cNvPr id="117" name="Google Shape;117;p3"/>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18" name="Google Shape;118;p3"/>
          <p:cNvSpPr txBox="1"/>
          <p:nvPr/>
        </p:nvSpPr>
        <p:spPr>
          <a:xfrm>
            <a:off x="2800856" y="6444519"/>
            <a:ext cx="76405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24" name="Google Shape;12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A picture containing text, person, person&#10;&#10;Description automatically generated" id="125" name="Google Shape;125;p4"/>
          <p:cNvPicPr preferRelativeResize="0"/>
          <p:nvPr>
            <p:ph idx="1" type="body"/>
          </p:nvPr>
        </p:nvPicPr>
        <p:blipFill rotWithShape="1">
          <a:blip r:embed="rId3">
            <a:alphaModFix/>
          </a:blip>
          <a:srcRect b="443" l="0" r="0" t="0"/>
          <a:stretch/>
        </p:blipFill>
        <p:spPr>
          <a:xfrm>
            <a:off x="1" y="1"/>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5"/>
          <p:cNvSpPr/>
          <p:nvPr/>
        </p:nvSpPr>
        <p:spPr>
          <a:xfrm>
            <a:off x="0" y="0"/>
            <a:ext cx="12192000" cy="3482342"/>
          </a:xfrm>
          <a:custGeom>
            <a:rect b="b" l="l" r="r" t="t"/>
            <a:pathLst>
              <a:path extrusionOk="0" h="3482342" w="1219200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5"/>
          <p:cNvSpPr txBox="1"/>
          <p:nvPr>
            <p:ph type="title"/>
          </p:nvPr>
        </p:nvSpPr>
        <p:spPr>
          <a:xfrm>
            <a:off x="1137037" y="484094"/>
            <a:ext cx="9998441" cy="12065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Times New Roman"/>
              <a:buNone/>
            </a:pPr>
            <a:r>
              <a:rPr b="0" i="0" lang="en-US" u="none" strike="noStrike">
                <a:latin typeface="Times New Roman"/>
                <a:ea typeface="Times New Roman"/>
                <a:cs typeface="Times New Roman"/>
                <a:sym typeface="Times New Roman"/>
              </a:rPr>
              <a:t>DR. NORBERT KETSKÉS, MD </a:t>
            </a:r>
            <a:endParaRPr>
              <a:latin typeface="Times New Roman"/>
              <a:ea typeface="Times New Roman"/>
              <a:cs typeface="Times New Roman"/>
              <a:sym typeface="Times New Roman"/>
            </a:endParaRPr>
          </a:p>
        </p:txBody>
      </p:sp>
      <p:sp>
        <p:nvSpPr>
          <p:cNvPr id="133" name="Google Shape;133;p5"/>
          <p:cNvSpPr/>
          <p:nvPr/>
        </p:nvSpPr>
        <p:spPr>
          <a:xfrm>
            <a:off x="1137037" y="1958614"/>
            <a:ext cx="3594282" cy="3988962"/>
          </a:xfrm>
          <a:custGeom>
            <a:rect b="b" l="l" r="r" t="t"/>
            <a:pathLst>
              <a:path extrusionOk="0" h="2400300" w="2400300">
                <a:moveTo>
                  <a:pt x="0" y="0"/>
                </a:moveTo>
                <a:lnTo>
                  <a:pt x="2400300" y="0"/>
                </a:lnTo>
                <a:lnTo>
                  <a:pt x="2400300" y="2400300"/>
                </a:lnTo>
                <a:lnTo>
                  <a:pt x="0" y="2400300"/>
                </a:lnTo>
                <a:close/>
              </a:path>
            </a:pathLst>
          </a:custGeom>
          <a:solidFill>
            <a:srgbClr val="F2F2F2"/>
          </a:solidFill>
          <a:ln>
            <a:noFill/>
          </a:ln>
          <a:effectLst>
            <a:outerShdw blurRad="50800" rotWithShape="0" algn="tl" dir="3000000" dist="127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134" name="Google Shape;134;p5"/>
          <p:cNvPicPr preferRelativeResize="0"/>
          <p:nvPr/>
        </p:nvPicPr>
        <p:blipFill rotWithShape="1">
          <a:blip r:embed="rId3">
            <a:alphaModFix/>
          </a:blip>
          <a:srcRect b="3" l="6885" r="2692" t="0"/>
          <a:stretch/>
        </p:blipFill>
        <p:spPr>
          <a:xfrm>
            <a:off x="1309404" y="2114946"/>
            <a:ext cx="3274548" cy="3639491"/>
          </a:xfrm>
          <a:prstGeom prst="rect">
            <a:avLst/>
          </a:prstGeom>
          <a:noFill/>
          <a:ln>
            <a:noFill/>
          </a:ln>
        </p:spPr>
      </p:pic>
      <p:sp>
        <p:nvSpPr>
          <p:cNvPr id="135" name="Google Shape;135;p5"/>
          <p:cNvSpPr/>
          <p:nvPr/>
        </p:nvSpPr>
        <p:spPr>
          <a:xfrm>
            <a:off x="2191497" y="5802246"/>
            <a:ext cx="1367625" cy="428984"/>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5"/>
          <p:cNvSpPr txBox="1"/>
          <p:nvPr>
            <p:ph idx="1" type="body"/>
          </p:nvPr>
        </p:nvSpPr>
        <p:spPr>
          <a:xfrm>
            <a:off x="5366870" y="2265416"/>
            <a:ext cx="5775327" cy="383727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b="0" i="0" lang="en-US" sz="1700" u="none" strike="noStrike">
                <a:latin typeface="Times New Roman"/>
                <a:ea typeface="Times New Roman"/>
                <a:cs typeface="Times New Roman"/>
                <a:sym typeface="Times New Roman"/>
              </a:rPr>
              <a:t>Dr. Norbert Ketskés M.D. is one the most acknowledged gastroenterologist in Hungary, specializing in natural and organic nutritional solutions, leading the well-known Primus Labor, a private clinic offering personalized nutritional advices to its patients.</a:t>
            </a:r>
            <a:endParaRPr b="0" sz="1700">
              <a:latin typeface="Times New Roman"/>
              <a:ea typeface="Times New Roman"/>
              <a:cs typeface="Times New Roman"/>
              <a:sym typeface="Times New Roman"/>
            </a:endParaRPr>
          </a:p>
          <a:p>
            <a:pPr indent="-228600" lvl="0" marL="228600" rtl="0" algn="l">
              <a:lnSpc>
                <a:spcPct val="90000"/>
              </a:lnSpc>
              <a:spcBef>
                <a:spcPts val="0"/>
              </a:spcBef>
              <a:spcAft>
                <a:spcPts val="0"/>
              </a:spcAft>
              <a:buClr>
                <a:schemeClr val="dk1"/>
              </a:buClr>
              <a:buSzPts val="1700"/>
              <a:buFont typeface="Arial"/>
              <a:buChar char="•"/>
            </a:pPr>
            <a:br>
              <a:rPr b="0" lang="en-US" sz="1700">
                <a:latin typeface="Times New Roman"/>
                <a:ea typeface="Times New Roman"/>
                <a:cs typeface="Times New Roman"/>
                <a:sym typeface="Times New Roman"/>
              </a:rPr>
            </a:br>
            <a:r>
              <a:rPr b="0" i="0" lang="en-US" sz="1700" u="none" strike="noStrike">
                <a:latin typeface="Times New Roman"/>
                <a:ea typeface="Times New Roman"/>
                <a:cs typeface="Times New Roman"/>
                <a:sym typeface="Times New Roman"/>
              </a:rPr>
              <a:t>Scientific Adviser of ISNS </a:t>
            </a:r>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Times New Roman"/>
                <a:ea typeface="Times New Roman"/>
                <a:cs typeface="Times New Roman"/>
                <a:sym typeface="Times New Roman"/>
              </a:rPr>
              <a:t>Independent Scientific Adviser of Rain International in Europe since 2013</a:t>
            </a:r>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Times New Roman"/>
                <a:ea typeface="Times New Roman"/>
                <a:cs typeface="Times New Roman"/>
                <a:sym typeface="Times New Roman"/>
              </a:rPr>
              <a:t>Medical Partner of the Hungarian Olympic Committee since 2015 </a:t>
            </a:r>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Times New Roman"/>
                <a:ea typeface="Times New Roman"/>
                <a:cs typeface="Times New Roman"/>
                <a:sym typeface="Times New Roman"/>
              </a:rPr>
              <a:t>Member of the Medical board of Hungarian Karate Association since 2015</a:t>
            </a:r>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Times New Roman"/>
                <a:ea typeface="Times New Roman"/>
                <a:cs typeface="Times New Roman"/>
                <a:sym typeface="Times New Roman"/>
              </a:rPr>
              <a:t>Leader of the Primus Labor Private Medical Clinic since 2013 </a:t>
            </a:r>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Times New Roman"/>
                <a:ea typeface="Times New Roman"/>
                <a:cs typeface="Times New Roman"/>
                <a:sym typeface="Times New Roman"/>
              </a:rPr>
              <a:t>Working as a Family Doctor 1999 – 2012</a:t>
            </a:r>
            <a:endParaRPr/>
          </a:p>
          <a:p>
            <a:pPr indent="-120650" lvl="0" marL="228600" rtl="0" algn="l">
              <a:lnSpc>
                <a:spcPct val="90000"/>
              </a:lnSpc>
              <a:spcBef>
                <a:spcPts val="1000"/>
              </a:spcBef>
              <a:spcAft>
                <a:spcPts val="0"/>
              </a:spcAft>
              <a:buClr>
                <a:schemeClr val="dk1"/>
              </a:buClr>
              <a:buSzPts val="1700"/>
              <a:buNone/>
            </a:pPr>
            <a:r>
              <a:t/>
            </a:r>
            <a:endParaRPr sz="1700"/>
          </a:p>
        </p:txBody>
      </p:sp>
      <p:sp>
        <p:nvSpPr>
          <p:cNvPr id="137" name="Google Shape;137;p5"/>
          <p:cNvSpPr/>
          <p:nvPr/>
        </p:nvSpPr>
        <p:spPr>
          <a:xfrm flipH="1" rot="10800000">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38" name="Google Shape;138;p5"/>
          <p:cNvSpPr txBox="1"/>
          <p:nvPr/>
        </p:nvSpPr>
        <p:spPr>
          <a:xfrm>
            <a:off x="1982128" y="6453058"/>
            <a:ext cx="83082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6"/>
          <p:cNvSpPr/>
          <p:nvPr/>
        </p:nvSpPr>
        <p:spPr>
          <a:xfrm>
            <a:off x="0" y="0"/>
            <a:ext cx="12192000" cy="3482342"/>
          </a:xfrm>
          <a:custGeom>
            <a:rect b="b" l="l" r="r" t="t"/>
            <a:pathLst>
              <a:path extrusionOk="0" h="3482342" w="1219200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6"/>
          <p:cNvSpPr txBox="1"/>
          <p:nvPr>
            <p:ph type="title"/>
          </p:nvPr>
        </p:nvSpPr>
        <p:spPr>
          <a:xfrm>
            <a:off x="1137037" y="484094"/>
            <a:ext cx="9998441" cy="12065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Times New Roman"/>
              <a:buNone/>
            </a:pPr>
            <a:r>
              <a:rPr b="0" i="0" lang="en-US" u="none" strike="noStrike">
                <a:solidFill>
                  <a:srgbClr val="000000"/>
                </a:solidFill>
                <a:latin typeface="Times New Roman"/>
                <a:ea typeface="Times New Roman"/>
                <a:cs typeface="Times New Roman"/>
                <a:sym typeface="Times New Roman"/>
              </a:rPr>
              <a:t>CSISZTU ZSUZSA </a:t>
            </a:r>
            <a:endParaRPr>
              <a:latin typeface="Times New Roman"/>
              <a:ea typeface="Times New Roman"/>
              <a:cs typeface="Times New Roman"/>
              <a:sym typeface="Times New Roman"/>
            </a:endParaRPr>
          </a:p>
        </p:txBody>
      </p:sp>
      <p:sp>
        <p:nvSpPr>
          <p:cNvPr id="146" name="Google Shape;146;p6"/>
          <p:cNvSpPr/>
          <p:nvPr/>
        </p:nvSpPr>
        <p:spPr>
          <a:xfrm>
            <a:off x="1137037" y="1958614"/>
            <a:ext cx="3594282" cy="3988962"/>
          </a:xfrm>
          <a:custGeom>
            <a:rect b="b" l="l" r="r" t="t"/>
            <a:pathLst>
              <a:path extrusionOk="0" h="2400300" w="2400300">
                <a:moveTo>
                  <a:pt x="0" y="0"/>
                </a:moveTo>
                <a:lnTo>
                  <a:pt x="2400300" y="0"/>
                </a:lnTo>
                <a:lnTo>
                  <a:pt x="2400300" y="2400300"/>
                </a:lnTo>
                <a:lnTo>
                  <a:pt x="0" y="2400300"/>
                </a:lnTo>
                <a:close/>
              </a:path>
            </a:pathLst>
          </a:custGeom>
          <a:solidFill>
            <a:srgbClr val="F2F2F2"/>
          </a:solidFill>
          <a:ln>
            <a:noFill/>
          </a:ln>
          <a:effectLst>
            <a:outerShdw blurRad="50800" rotWithShape="0" algn="tl" dir="3000000" dist="127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147" name="Google Shape;147;p6"/>
          <p:cNvPicPr preferRelativeResize="0"/>
          <p:nvPr/>
        </p:nvPicPr>
        <p:blipFill rotWithShape="1">
          <a:blip r:embed="rId3">
            <a:alphaModFix/>
          </a:blip>
          <a:srcRect b="3" l="6885" r="2692" t="0"/>
          <a:stretch/>
        </p:blipFill>
        <p:spPr>
          <a:xfrm>
            <a:off x="1309404" y="2114946"/>
            <a:ext cx="3274548" cy="3639491"/>
          </a:xfrm>
          <a:prstGeom prst="rect">
            <a:avLst/>
          </a:prstGeom>
          <a:noFill/>
          <a:ln>
            <a:noFill/>
          </a:ln>
        </p:spPr>
      </p:pic>
      <p:sp>
        <p:nvSpPr>
          <p:cNvPr id="148" name="Google Shape;148;p6"/>
          <p:cNvSpPr/>
          <p:nvPr/>
        </p:nvSpPr>
        <p:spPr>
          <a:xfrm>
            <a:off x="2191497" y="5802246"/>
            <a:ext cx="1367625" cy="428984"/>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6"/>
          <p:cNvSpPr txBox="1"/>
          <p:nvPr>
            <p:ph idx="1" type="body"/>
          </p:nvPr>
        </p:nvSpPr>
        <p:spPr>
          <a:xfrm>
            <a:off x="5366870" y="2265416"/>
            <a:ext cx="5775327" cy="383727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Times New Roman"/>
                <a:ea typeface="Times New Roman"/>
                <a:cs typeface="Times New Roman"/>
                <a:sym typeface="Times New Roman"/>
              </a:rPr>
              <a:t>Television - Presenter, Anchor, Editor, Journalist and Sports Lawyer, Sport-diplomat </a:t>
            </a:r>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Times New Roman"/>
                <a:ea typeface="Times New Roman"/>
                <a:cs typeface="Times New Roman"/>
                <a:sym typeface="Times New Roman"/>
              </a:rPr>
              <a:t>Spokesperson of the Giro d’Italia Grande Partenza, (Road-Cycling World -Tour Championship)</a:t>
            </a:r>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Times New Roman"/>
                <a:ea typeface="Times New Roman"/>
                <a:cs typeface="Times New Roman"/>
                <a:sym typeface="Times New Roman"/>
              </a:rPr>
              <a:t>Spokesperson of the FINA (Swimming and Waters poets World Championship)</a:t>
            </a:r>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Times New Roman"/>
                <a:ea typeface="Times New Roman"/>
                <a:cs typeface="Times New Roman"/>
                <a:sym typeface="Times New Roman"/>
              </a:rPr>
              <a:t> 2022 Vice-President of the Hungarian Sports Journalists’ Association</a:t>
            </a:r>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Times New Roman"/>
                <a:ea typeface="Times New Roman"/>
                <a:cs typeface="Times New Roman"/>
                <a:sym typeface="Times New Roman"/>
              </a:rPr>
              <a:t>Member of the Hungarian Olympic Committee </a:t>
            </a:r>
            <a:br>
              <a:rPr b="0" i="0" lang="en-US" sz="1800" u="none" strike="noStrike">
                <a:solidFill>
                  <a:srgbClr val="000000"/>
                </a:solidFill>
                <a:latin typeface="Times New Roman"/>
                <a:ea typeface="Times New Roman"/>
                <a:cs typeface="Times New Roman"/>
                <a:sym typeface="Times New Roman"/>
              </a:rPr>
            </a:br>
            <a:r>
              <a:rPr b="0" i="0" lang="en-US" sz="1800" u="none" strike="noStrike">
                <a:solidFill>
                  <a:srgbClr val="000000"/>
                </a:solidFill>
                <a:latin typeface="Times New Roman"/>
                <a:ea typeface="Times New Roman"/>
                <a:cs typeface="Times New Roman"/>
                <a:sym typeface="Times New Roman"/>
              </a:rPr>
              <a:t>Member of the Advisory Board of the Hungarian Olympic Academy </a:t>
            </a:r>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Times New Roman"/>
                <a:ea typeface="Times New Roman"/>
                <a:cs typeface="Times New Roman"/>
                <a:sym typeface="Times New Roman"/>
              </a:rPr>
              <a:t>Newly Elected Vice-President of the International Sports Journalists Association, the first female ever in the field from her homeland, and third globally since 1924 (AIPS)</a:t>
            </a:r>
            <a:endParaRPr/>
          </a:p>
          <a:p>
            <a:pPr indent="-120650" lvl="0" marL="228600" rtl="0" algn="l">
              <a:lnSpc>
                <a:spcPct val="90000"/>
              </a:lnSpc>
              <a:spcBef>
                <a:spcPts val="0"/>
              </a:spcBef>
              <a:spcAft>
                <a:spcPts val="0"/>
              </a:spcAft>
              <a:buClr>
                <a:schemeClr val="dk1"/>
              </a:buClr>
              <a:buSzPts val="1700"/>
              <a:buNone/>
            </a:pPr>
            <a:r>
              <a:t/>
            </a:r>
            <a:endParaRPr sz="1700"/>
          </a:p>
        </p:txBody>
      </p:sp>
      <p:sp>
        <p:nvSpPr>
          <p:cNvPr id="150" name="Google Shape;150;p6"/>
          <p:cNvSpPr/>
          <p:nvPr/>
        </p:nvSpPr>
        <p:spPr>
          <a:xfrm flipH="1" rot="10800000">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51" name="Google Shape;151;p6"/>
          <p:cNvSpPr txBox="1"/>
          <p:nvPr/>
        </p:nvSpPr>
        <p:spPr>
          <a:xfrm>
            <a:off x="2272179" y="6453058"/>
            <a:ext cx="77281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7"/>
          <p:cNvSpPr txBox="1"/>
          <p:nvPr>
            <p:ph type="title"/>
          </p:nvPr>
        </p:nvSpPr>
        <p:spPr>
          <a:xfrm>
            <a:off x="1222108" y="1048621"/>
            <a:ext cx="4075755" cy="1494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New Roman"/>
              <a:buNone/>
            </a:pPr>
            <a:r>
              <a:rPr lang="en-US" sz="5300">
                <a:latin typeface="Times New Roman"/>
                <a:ea typeface="Times New Roman"/>
                <a:cs typeface="Times New Roman"/>
                <a:sym typeface="Times New Roman"/>
              </a:rPr>
              <a:t>Senile Dementia </a:t>
            </a:r>
            <a:br>
              <a:rPr lang="en-US" sz="3400">
                <a:latin typeface="Arial"/>
                <a:ea typeface="Arial"/>
                <a:cs typeface="Arial"/>
                <a:sym typeface="Arial"/>
              </a:rPr>
            </a:br>
            <a:endParaRPr sz="3400">
              <a:latin typeface="Arial"/>
              <a:ea typeface="Arial"/>
              <a:cs typeface="Arial"/>
              <a:sym typeface="Arial"/>
            </a:endParaRPr>
          </a:p>
        </p:txBody>
      </p:sp>
      <p:grpSp>
        <p:nvGrpSpPr>
          <p:cNvPr id="158" name="Google Shape;158;p7"/>
          <p:cNvGrpSpPr/>
          <p:nvPr/>
        </p:nvGrpSpPr>
        <p:grpSpPr>
          <a:xfrm>
            <a:off x="0" y="0"/>
            <a:ext cx="885825" cy="6858000"/>
            <a:chOff x="0" y="0"/>
            <a:chExt cx="885825" cy="6858000"/>
          </a:xfrm>
        </p:grpSpPr>
        <p:sp>
          <p:nvSpPr>
            <p:cNvPr id="159" name="Google Shape;159;p7"/>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60" name="Google Shape;160;p7"/>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1" name="Google Shape;161;p7"/>
          <p:cNvSpPr txBox="1"/>
          <p:nvPr>
            <p:ph idx="1" type="body"/>
          </p:nvPr>
        </p:nvSpPr>
        <p:spPr>
          <a:xfrm>
            <a:off x="1120241" y="2779747"/>
            <a:ext cx="4349498" cy="426291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Senile also known as Senile dementia is the mental deterioration (loss of intellectual ability) that is associated with or the characteristics of old age. </a:t>
            </a:r>
            <a:endParaRPr/>
          </a:p>
          <a:p>
            <a:pPr indent="0" lvl="0" marL="0" rtl="0" algn="l">
              <a:lnSpc>
                <a:spcPct val="90000"/>
              </a:lnSpc>
              <a:spcBef>
                <a:spcPts val="10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Two major types of senile dementia are identified as: those due to generalized “atrophy” (Alzheimer’s-type dementia) and those due to vascular problems (mainly, strokes). </a:t>
            </a:r>
            <a:endParaRPr/>
          </a:p>
          <a:p>
            <a:pPr indent="0" lvl="0" marL="0" rtl="0" algn="l">
              <a:lnSpc>
                <a:spcPct val="90000"/>
              </a:lnSpc>
              <a:spcBef>
                <a:spcPts val="1000"/>
              </a:spcBef>
              <a:spcAft>
                <a:spcPts val="0"/>
              </a:spcAft>
              <a:buClr>
                <a:schemeClr val="dk1"/>
              </a:buClr>
              <a:buSzPts val="2000"/>
              <a:buNone/>
            </a:pPr>
            <a:r>
              <a:rPr lang="en-US" sz="2000">
                <a:solidFill>
                  <a:schemeClr val="dk1"/>
                </a:solidFill>
                <a:latin typeface="Times New Roman"/>
                <a:ea typeface="Times New Roman"/>
                <a:cs typeface="Times New Roman"/>
                <a:sym typeface="Times New Roman"/>
              </a:rPr>
              <a:t>Senile dementia is often used when referring to Alzheimer’s disease.</a:t>
            </a:r>
            <a:endParaRPr sz="1600">
              <a:solidFill>
                <a:schemeClr val="dk1"/>
              </a:solidFill>
              <a:latin typeface="Times New Roman"/>
              <a:ea typeface="Times New Roman"/>
              <a:cs typeface="Times New Roman"/>
              <a:sym typeface="Times New Roman"/>
            </a:endParaRPr>
          </a:p>
        </p:txBody>
      </p:sp>
      <p:sp>
        <p:nvSpPr>
          <p:cNvPr id="162" name="Google Shape;162;p7"/>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7"/>
          <p:cNvSpPr txBox="1"/>
          <p:nvPr/>
        </p:nvSpPr>
        <p:spPr>
          <a:xfrm>
            <a:off x="1444303" y="3517290"/>
            <a:ext cx="60985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7"/>
          <p:cNvSpPr txBox="1"/>
          <p:nvPr/>
        </p:nvSpPr>
        <p:spPr>
          <a:xfrm>
            <a:off x="1765751" y="663162"/>
            <a:ext cx="60985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7"/>
          <p:cNvSpPr/>
          <p:nvPr/>
        </p:nvSpPr>
        <p:spPr>
          <a:xfrm flipH="1" rot="10800000">
            <a:off x="1050232" y="6355291"/>
            <a:ext cx="11141767" cy="502709"/>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66" name="Google Shape;166;p7"/>
          <p:cNvSpPr txBox="1"/>
          <p:nvPr/>
        </p:nvSpPr>
        <p:spPr>
          <a:xfrm>
            <a:off x="2999574" y="6399014"/>
            <a:ext cx="92746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descr="Alzheimer's: symptoms, causes and treatment | Emergency Live" id="167" name="Google Shape;167;p7"/>
          <p:cNvPicPr preferRelativeResize="0"/>
          <p:nvPr/>
        </p:nvPicPr>
        <p:blipFill rotWithShape="1">
          <a:blip r:embed="rId3">
            <a:alphaModFix/>
          </a:blip>
          <a:srcRect b="0" l="0" r="0" t="0"/>
          <a:stretch/>
        </p:blipFill>
        <p:spPr>
          <a:xfrm>
            <a:off x="5469739" y="847828"/>
            <a:ext cx="6519056" cy="38387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8"/>
          <p:cNvSpPr txBox="1"/>
          <p:nvPr>
            <p:ph type="title"/>
          </p:nvPr>
        </p:nvSpPr>
        <p:spPr>
          <a:xfrm>
            <a:off x="1119591" y="344145"/>
            <a:ext cx="3924031" cy="938199"/>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29411"/>
              <a:buFont typeface="Times New Roman"/>
              <a:buNone/>
            </a:pPr>
            <a:r>
              <a:rPr lang="en-US">
                <a:latin typeface="Times New Roman"/>
                <a:ea typeface="Times New Roman"/>
                <a:cs typeface="Times New Roman"/>
                <a:sym typeface="Times New Roman"/>
              </a:rPr>
              <a:t>What is Senility? </a:t>
            </a:r>
            <a:br>
              <a:rPr lang="en-US" sz="3400">
                <a:latin typeface="Arial"/>
                <a:ea typeface="Arial"/>
                <a:cs typeface="Arial"/>
                <a:sym typeface="Arial"/>
              </a:rPr>
            </a:br>
            <a:endParaRPr sz="3400">
              <a:latin typeface="Arial"/>
              <a:ea typeface="Arial"/>
              <a:cs typeface="Arial"/>
              <a:sym typeface="Arial"/>
            </a:endParaRPr>
          </a:p>
        </p:txBody>
      </p:sp>
      <p:grpSp>
        <p:nvGrpSpPr>
          <p:cNvPr id="174" name="Google Shape;174;p8"/>
          <p:cNvGrpSpPr/>
          <p:nvPr/>
        </p:nvGrpSpPr>
        <p:grpSpPr>
          <a:xfrm>
            <a:off x="0" y="0"/>
            <a:ext cx="885825" cy="6858000"/>
            <a:chOff x="0" y="0"/>
            <a:chExt cx="885825" cy="6858000"/>
          </a:xfrm>
        </p:grpSpPr>
        <p:sp>
          <p:nvSpPr>
            <p:cNvPr id="175" name="Google Shape;175;p8"/>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76" name="Google Shape;176;p8"/>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7" name="Google Shape;177;p8"/>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8"/>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79" name="Google Shape;179;p8"/>
          <p:cNvSpPr txBox="1"/>
          <p:nvPr/>
        </p:nvSpPr>
        <p:spPr>
          <a:xfrm>
            <a:off x="2682663" y="6444519"/>
            <a:ext cx="78769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pic>
        <p:nvPicPr>
          <p:cNvPr descr="What is Senile or Senile Dementia?" id="180" name="Google Shape;180;p8"/>
          <p:cNvPicPr preferRelativeResize="0"/>
          <p:nvPr/>
        </p:nvPicPr>
        <p:blipFill rotWithShape="1">
          <a:blip r:embed="rId3">
            <a:alphaModFix/>
          </a:blip>
          <a:srcRect b="0" l="0" r="0" t="0"/>
          <a:stretch/>
        </p:blipFill>
        <p:spPr>
          <a:xfrm>
            <a:off x="6096000" y="1326065"/>
            <a:ext cx="5745145" cy="4626249"/>
          </a:xfrm>
          <a:prstGeom prst="rect">
            <a:avLst/>
          </a:prstGeom>
          <a:noFill/>
          <a:ln>
            <a:noFill/>
          </a:ln>
        </p:spPr>
      </p:pic>
      <p:grpSp>
        <p:nvGrpSpPr>
          <p:cNvPr id="181" name="Google Shape;181;p8"/>
          <p:cNvGrpSpPr/>
          <p:nvPr/>
        </p:nvGrpSpPr>
        <p:grpSpPr>
          <a:xfrm>
            <a:off x="1119591" y="1329994"/>
            <a:ext cx="4579080" cy="4885788"/>
            <a:chOff x="0" y="3929"/>
            <a:chExt cx="4579080" cy="4885788"/>
          </a:xfrm>
        </p:grpSpPr>
        <p:cxnSp>
          <p:nvCxnSpPr>
            <p:cNvPr id="182" name="Google Shape;182;p8"/>
            <p:cNvCxnSpPr/>
            <p:nvPr/>
          </p:nvCxnSpPr>
          <p:spPr>
            <a:xfrm>
              <a:off x="0" y="3929"/>
              <a:ext cx="457908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83" name="Google Shape;183;p8"/>
            <p:cNvSpPr/>
            <p:nvPr/>
          </p:nvSpPr>
          <p:spPr>
            <a:xfrm>
              <a:off x="0" y="3929"/>
              <a:ext cx="4579080" cy="25615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txBox="1"/>
            <p:nvPr/>
          </p:nvSpPr>
          <p:spPr>
            <a:xfrm>
              <a:off x="0" y="3929"/>
              <a:ext cx="4579080" cy="2561518"/>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None/>
              </a:pPr>
              <a:r>
                <a:rPr lang="en-US" sz="2300">
                  <a:solidFill>
                    <a:schemeClr val="dk1"/>
                  </a:solidFill>
                  <a:latin typeface="Times New Roman"/>
                  <a:ea typeface="Times New Roman"/>
                  <a:cs typeface="Times New Roman"/>
                  <a:sym typeface="Times New Roman"/>
                </a:rPr>
                <a:t>Senility, which is now more commonly referred to as dementia, is characterized by a decrease in cognitive abilities or mental decline. This may include the person’s ability to concentrate, to recall information, and to properly judge a situation.</a:t>
              </a:r>
              <a:endParaRPr/>
            </a:p>
          </p:txBody>
        </p:sp>
        <p:cxnSp>
          <p:nvCxnSpPr>
            <p:cNvPr id="185" name="Google Shape;185;p8"/>
            <p:cNvCxnSpPr/>
            <p:nvPr/>
          </p:nvCxnSpPr>
          <p:spPr>
            <a:xfrm>
              <a:off x="0" y="2565447"/>
              <a:ext cx="457908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86" name="Google Shape;186;p8"/>
            <p:cNvSpPr/>
            <p:nvPr/>
          </p:nvSpPr>
          <p:spPr>
            <a:xfrm>
              <a:off x="0" y="2565447"/>
              <a:ext cx="4579080" cy="23242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
            <p:cNvSpPr txBox="1"/>
            <p:nvPr/>
          </p:nvSpPr>
          <p:spPr>
            <a:xfrm>
              <a:off x="0" y="2565447"/>
              <a:ext cx="4579080" cy="2324270"/>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None/>
              </a:pPr>
              <a:r>
                <a:rPr lang="en-US" sz="2300">
                  <a:solidFill>
                    <a:schemeClr val="dk1"/>
                  </a:solidFill>
                  <a:latin typeface="Times New Roman"/>
                  <a:ea typeface="Times New Roman"/>
                  <a:cs typeface="Times New Roman"/>
                  <a:sym typeface="Times New Roman"/>
                </a:rPr>
                <a:t>Senility is a deterioration of body and mind associated with advanced aging. Indications of old age vary in the time of their appearance.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9"/>
          <p:cNvSpPr txBox="1"/>
          <p:nvPr>
            <p:ph type="title"/>
          </p:nvPr>
        </p:nvSpPr>
        <p:spPr>
          <a:xfrm>
            <a:off x="1090246" y="428563"/>
            <a:ext cx="10515600" cy="8609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29411"/>
              <a:buFont typeface="Times New Roman"/>
              <a:buNone/>
            </a:pPr>
            <a:r>
              <a:rPr lang="en-US">
                <a:latin typeface="Times New Roman"/>
                <a:ea typeface="Times New Roman"/>
                <a:cs typeface="Times New Roman"/>
                <a:sym typeface="Times New Roman"/>
              </a:rPr>
              <a:t>What are the symptoms of Senility? </a:t>
            </a:r>
            <a:br>
              <a:rPr lang="en-US" sz="3400">
                <a:latin typeface="Arial"/>
                <a:ea typeface="Arial"/>
                <a:cs typeface="Arial"/>
                <a:sym typeface="Arial"/>
              </a:rPr>
            </a:br>
            <a:endParaRPr sz="3400">
              <a:latin typeface="Arial"/>
              <a:ea typeface="Arial"/>
              <a:cs typeface="Arial"/>
              <a:sym typeface="Arial"/>
            </a:endParaRPr>
          </a:p>
        </p:txBody>
      </p:sp>
      <p:sp>
        <p:nvSpPr>
          <p:cNvPr id="193" name="Google Shape;193;p9"/>
          <p:cNvSpPr txBox="1"/>
          <p:nvPr>
            <p:ph idx="1" type="body"/>
          </p:nvPr>
        </p:nvSpPr>
        <p:spPr>
          <a:xfrm>
            <a:off x="1166446" y="1497379"/>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latin typeface="Times New Roman"/>
                <a:ea typeface="Times New Roman"/>
                <a:cs typeface="Times New Roman"/>
                <a:sym typeface="Times New Roman"/>
              </a:rPr>
              <a:t>Senility symptoms are many of the physical changes associated with old age: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Stooped posture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Wrinkled skin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Decrease in muscle strength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Changes in lens and muscles of the eye</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Brittleness of bone and stiffness of joints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Hardening of the arteries </a:t>
            </a:r>
            <a:endParaRPr/>
          </a:p>
        </p:txBody>
      </p:sp>
      <p:sp>
        <p:nvSpPr>
          <p:cNvPr id="194" name="Google Shape;194;p9"/>
          <p:cNvSpPr txBox="1"/>
          <p:nvPr>
            <p:ph idx="2" type="body"/>
          </p:nvPr>
        </p:nvSpPr>
        <p:spPr>
          <a:xfrm>
            <a:off x="6711462" y="1497379"/>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latin typeface="Times New Roman"/>
                <a:ea typeface="Times New Roman"/>
                <a:cs typeface="Times New Roman"/>
                <a:sym typeface="Times New Roman"/>
              </a:rPr>
              <a:t>There are also mental changes associated with senility: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Impaired judgement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Loss of memory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Sometimes childish behavior </a:t>
            </a:r>
            <a:endParaRPr/>
          </a:p>
          <a:p>
            <a:pPr indent="0" lvl="0" marL="0" rtl="0" algn="l">
              <a:lnSpc>
                <a:spcPct val="90000"/>
              </a:lnSpc>
              <a:spcBef>
                <a:spcPts val="1000"/>
              </a:spcBef>
              <a:spcAft>
                <a:spcPts val="0"/>
              </a:spcAft>
              <a:buClr>
                <a:schemeClr val="dk1"/>
              </a:buClr>
              <a:buSzPct val="100000"/>
              <a:buNone/>
            </a:pPr>
            <a:r>
              <a:rPr lang="en-US">
                <a:latin typeface="Times New Roman"/>
                <a:ea typeface="Times New Roman"/>
                <a:cs typeface="Times New Roman"/>
                <a:sym typeface="Times New Roman"/>
              </a:rPr>
              <a:t>The actual psychological changes are thought to be related to aging of the cortical brain cells. Whereas the physical changes associated with aging occur in all individuals to some extent, evidence of psychological degeneration in not universal. In common usage, the term senility is applied only to mental deterioration. </a:t>
            </a:r>
            <a:endParaRPr/>
          </a:p>
        </p:txBody>
      </p:sp>
      <p:sp>
        <p:nvSpPr>
          <p:cNvPr id="195" name="Google Shape;195;p9"/>
          <p:cNvSpPr/>
          <p:nvPr/>
        </p:nvSpPr>
        <p:spPr>
          <a:xfrm>
            <a:off x="0" y="0"/>
            <a:ext cx="1050233" cy="6858000"/>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9"/>
          <p:cNvSpPr/>
          <p:nvPr/>
        </p:nvSpPr>
        <p:spPr>
          <a:xfrm flipH="1" rot="10800000">
            <a:off x="1050232" y="6400798"/>
            <a:ext cx="11141767" cy="456773"/>
          </a:xfrm>
          <a:prstGeom prst="rect">
            <a:avLst/>
          </a:prstGeom>
          <a:gradFill>
            <a:gsLst>
              <a:gs pos="0">
                <a:schemeClr val="accent1"/>
              </a:gs>
              <a:gs pos="78000">
                <a:srgbClr val="000000"/>
              </a:gs>
              <a:gs pos="100000">
                <a:srgbClr val="000000"/>
              </a:gs>
            </a:gsLst>
            <a:lin ang="2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197" name="Google Shape;197;p9"/>
          <p:cNvSpPr txBox="1"/>
          <p:nvPr/>
        </p:nvSpPr>
        <p:spPr>
          <a:xfrm>
            <a:off x="2682663" y="6444519"/>
            <a:ext cx="78769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EE599"/>
                </a:solidFill>
                <a:latin typeface="Times New Roman"/>
                <a:ea typeface="Times New Roman"/>
                <a:cs typeface="Times New Roman"/>
                <a:sym typeface="Times New Roman"/>
              </a:rPr>
              <a:t>International Science Nutrition Society – CURARE CAUSAM - ISNS 2023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2023-01-23T20:49:56Z</dcterms:created>
  <dc:creator>Tyger  Fenton</dc:creator>
</cp:coreProperties>
</file>